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2"/>
  </p:notesMasterIdLst>
  <p:sldIdLst>
    <p:sldId id="760" r:id="rId2"/>
    <p:sldId id="762" r:id="rId3"/>
    <p:sldId id="768" r:id="rId4"/>
    <p:sldId id="654" r:id="rId5"/>
    <p:sldId id="767" r:id="rId6"/>
    <p:sldId id="769" r:id="rId7"/>
    <p:sldId id="770" r:id="rId8"/>
    <p:sldId id="772" r:id="rId9"/>
    <p:sldId id="771" r:id="rId10"/>
    <p:sldId id="716" r:id="rId11"/>
  </p:sldIdLst>
  <p:sldSz cx="13439775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FE00903-A37C-4B13-99C9-3E4BB2CAB18C}">
          <p14:sldIdLst>
            <p14:sldId id="760"/>
            <p14:sldId id="762"/>
            <p14:sldId id="768"/>
            <p14:sldId id="654"/>
            <p14:sldId id="767"/>
            <p14:sldId id="769"/>
            <p14:sldId id="770"/>
            <p14:sldId id="772"/>
            <p14:sldId id="771"/>
            <p14:sldId id="716"/>
          </p14:sldIdLst>
        </p14:section>
      </p14:sectionLst>
    </p:ext>
    <p:ext uri="{EFAFB233-063F-42B5-8137-9DF3F51BA10A}">
      <p15:sldGuideLst xmlns:p15="http://schemas.microsoft.com/office/powerpoint/2012/main">
        <p15:guide id="1" pos="2827" userDrawn="1">
          <p15:clr>
            <a:srgbClr val="A4A3A4"/>
          </p15:clr>
        </p15:guide>
        <p15:guide id="2" pos="5639" userDrawn="1">
          <p15:clr>
            <a:srgbClr val="A4A3A4"/>
          </p15:clr>
        </p15:guide>
        <p15:guide id="3" pos="264" userDrawn="1">
          <p15:clr>
            <a:srgbClr val="A4A3A4"/>
          </p15:clr>
        </p15:guide>
        <p15:guide id="4" orient="horz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4FF"/>
    <a:srgbClr val="E46C0A"/>
    <a:srgbClr val="B8F5ED"/>
    <a:srgbClr val="FFD6F5"/>
    <a:srgbClr val="EDF5FF"/>
    <a:srgbClr val="FFF3D9"/>
    <a:srgbClr val="446212"/>
    <a:srgbClr val="EE4523"/>
    <a:srgbClr val="66941B"/>
    <a:srgbClr val="BAE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97"/>
    <p:restoredTop sz="96512"/>
  </p:normalViewPr>
  <p:slideViewPr>
    <p:cSldViewPr snapToGrid="0">
      <p:cViewPr>
        <p:scale>
          <a:sx n="75" d="100"/>
          <a:sy n="75" d="100"/>
        </p:scale>
        <p:origin x="1488" y="568"/>
      </p:cViewPr>
      <p:guideLst>
        <p:guide pos="2827"/>
        <p:guide pos="5639"/>
        <p:guide pos="264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D65D5-9D2C-4942-B9BD-DD9B7109DCB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7138-1A49-424C-A7DD-A3AE36624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9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28A7A-EC5F-91EA-C0D1-179E39DFE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33B9A7-56E8-6B9C-E701-F617D2F5A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86B08-797C-6B9E-415D-E878710A9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12C07-1037-D450-B6D0-413966594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7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E855-C632-92C2-A1B1-20B52EEC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24B76-DDD9-CE1D-4D4C-42EDDCED6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0B983-9DF8-41BD-7C94-FE9A0881E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AE40C-893B-555E-2179-B38AFBCC2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40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AE75-0809-1623-626E-17F503B0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0EFF7-460A-E514-248F-42404D397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3C3DC-8749-4833-0C21-3491E060B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7A674-3922-7581-4B17-63BD08431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41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42125-705C-189D-1E11-95BBB4AE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BFB29-ED44-DE3D-D4AD-2BFE4D24D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9D45C-478D-4A26-EAE6-D362F1FE4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7FD9C-5269-7C22-6F99-771F9E890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34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1485E-5677-6112-CC14-414F0CDB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9214DF-6C0C-9C54-1F79-7BCA1408C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CC136-6B15-3B40-0946-4E4BC07D5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125C5-DA06-D360-9217-EFEDAE957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9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B913-A4FB-D9CF-D01D-1F8E1FC2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EE716-68EB-D52D-786B-B62C81DEB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15874-9BC5-EE2E-5188-3B7549ED7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7A480-8584-2A3D-170C-DF8220FAE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0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E6A1D-02DE-B8AB-3D18-3B37D71CA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7442-7F04-6F5C-77C1-3BEE171D1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27CE0-4FA9-566F-3CCF-B1D21A9DE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64FDA-B811-BE16-F33B-03F40462E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B103D-A6A3-A873-548F-9629D45E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8EDB13-E581-71B8-9ECE-93E122890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B47CA-FFFD-AE2F-C9F9-DE55F0C4D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Author: </a:t>
            </a:r>
            <a:r>
              <a:rPr lang="en-US" dirty="0"/>
              <a:t>Mark </a:t>
            </a:r>
            <a:r>
              <a:rPr lang="en-US" dirty="0" err="1"/>
              <a:t>Nold</a:t>
            </a:r>
            <a:endParaRPr lang="en-US" dirty="0"/>
          </a:p>
          <a:p>
            <a:r>
              <a:rPr lang="en-US" b="1" dirty="0"/>
              <a:t>Website: </a:t>
            </a:r>
            <a:r>
              <a:rPr lang="en-US" b="0" dirty="0"/>
              <a:t>https://</a:t>
            </a:r>
            <a:r>
              <a:rPr lang="en-US" b="0" dirty="0" err="1"/>
              <a:t>marknold.substack.com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This template is intended to help future business leaders and consultants learn how to communicate better. It is available at </a:t>
            </a:r>
            <a:r>
              <a:rPr lang="en-US" dirty="0" err="1"/>
              <a:t>marknold.substack.com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template is released under </a:t>
            </a:r>
            <a:r>
              <a:rPr lang="en-US" b="1" dirty="0"/>
              <a:t>Creative Commons By 4.0 Deed, </a:t>
            </a:r>
            <a:r>
              <a:rPr lang="en-US" dirty="0"/>
              <a:t>which means</a:t>
            </a:r>
          </a:p>
          <a:p>
            <a:r>
              <a:rPr lang="en-US" dirty="0"/>
              <a:t>* You are free to Share and Adapt, but;</a:t>
            </a:r>
          </a:p>
          <a:p>
            <a:r>
              <a:rPr lang="en-US" dirty="0"/>
              <a:t>* You must give appropriate credit to the author and website.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eg</a:t>
            </a:r>
            <a:r>
              <a:rPr lang="en-US" dirty="0"/>
              <a:t>: "Using </a:t>
            </a:r>
            <a:r>
              <a:rPr lang="en-US" b="1" dirty="0"/>
              <a:t>Mark </a:t>
            </a:r>
            <a:r>
              <a:rPr lang="en-US" b="1" dirty="0" err="1"/>
              <a:t>Nold</a:t>
            </a:r>
            <a:r>
              <a:rPr lang="en-US" b="0" dirty="0" err="1"/>
              <a:t>’s</a:t>
            </a:r>
            <a:r>
              <a:rPr lang="en-US" dirty="0"/>
              <a:t> template found at </a:t>
            </a:r>
            <a:r>
              <a:rPr lang="en-US" b="1" dirty="0"/>
              <a:t>https://</a:t>
            </a:r>
            <a:r>
              <a:rPr lang="en-US" b="1" dirty="0" err="1"/>
              <a:t>marknold.substack.com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For further details on the Creative Commons By 4.0 Deed, please see 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A82ED-BD3B-778B-0014-8A60279DD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7138-1A49-424C-A7DD-A3AE36624C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6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223" y="650963"/>
            <a:ext cx="12791915" cy="495155"/>
          </a:xfrm>
        </p:spPr>
        <p:txBody>
          <a:bodyPr lIns="72000" tIns="72000" rIns="72000" bIns="0" anchor="b" anchorCtr="0">
            <a:noAutofit/>
          </a:bodyPr>
          <a:lstStyle>
            <a:lvl1pPr algn="l">
              <a:lnSpc>
                <a:spcPct val="100000"/>
              </a:lnSpc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223" y="1191027"/>
            <a:ext cx="12791916" cy="648787"/>
          </a:xfrm>
        </p:spPr>
        <p:txBody>
          <a:bodyPr lIns="72000" tIns="72000" rIns="72000" bIns="7200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6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1925" y="6937100"/>
            <a:ext cx="4535924" cy="439032"/>
          </a:xfrm>
        </p:spPr>
        <p:txBody>
          <a:bodyPr lIns="72000" tIns="72000" rIns="72000" bIns="72000"/>
          <a:lstStyle>
            <a:lvl1pPr algn="ctr">
              <a:defRPr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61768" y="6937100"/>
            <a:ext cx="716095" cy="439032"/>
          </a:xfrm>
        </p:spPr>
        <p:txBody>
          <a:bodyPr lIns="0" tIns="72000" rIns="72000" bIns="72000"/>
          <a:lstStyle>
            <a:lvl1pPr algn="l">
              <a:defRPr sz="100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fld id="{3AA07942-A2DC-FF41-8FBA-17A32343897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2B6453-217D-DF8E-B36E-4AF51D865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950" y="246063"/>
            <a:ext cx="12791914" cy="300037"/>
          </a:xfrm>
          <a:ln>
            <a:noFill/>
          </a:ln>
        </p:spPr>
        <p:txBody>
          <a:bodyPr wrap="none" anchor="ctr" anchorCtr="0"/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Agenda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CA0C-7898-7084-117C-898AB80120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012" y="770710"/>
            <a:ext cx="5473337" cy="5982788"/>
          </a:xfrm>
        </p:spPr>
        <p:txBody>
          <a:bodyPr lIns="72000" tIns="72000" rIns="72000" bIns="72000" anchor="ctr" anchorCtr="0">
            <a:noAutofit/>
          </a:bodyPr>
          <a:lstStyle>
            <a:lvl1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1pPr>
            <a:lvl2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2pPr>
            <a:lvl3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3pPr>
            <a:lvl4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4pPr>
            <a:lvl5pPr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D26C85-FE8C-D52D-8AF4-4FF5403CDAD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50332" y="770710"/>
            <a:ext cx="5473337" cy="5982788"/>
          </a:xfrm>
        </p:spPr>
        <p:txBody>
          <a:bodyPr lIns="72000" tIns="72000" rIns="72000" bIns="72000" anchor="ctr" anchorCtr="0">
            <a:noAutofit/>
          </a:bodyPr>
          <a:lstStyle>
            <a:lvl1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sz="2400"/>
            </a:lvl1pPr>
            <a:lvl2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sz="2400"/>
            </a:lvl2pPr>
            <a:lvl3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lvl3pPr>
            <a:lvl4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lvl4pPr>
            <a:lvl5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0AE4BA-A278-D61F-1635-D9DD4F51B1E7}"/>
              </a:ext>
            </a:extLst>
          </p:cNvPr>
          <p:cNvCxnSpPr/>
          <p:nvPr userDrawn="1"/>
        </p:nvCxnSpPr>
        <p:spPr>
          <a:xfrm>
            <a:off x="6719886" y="770710"/>
            <a:ext cx="0" cy="59827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6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KNOWN IF USE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7AB7-63CB-030B-C7BE-96F53435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F12A5-C6BE-1865-4E0A-F50A593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9856E-6EEB-212A-987B-FF5BF93F3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E4BA0-43DB-37E9-BD2A-A9097B5B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942-A2DC-FF41-8FBA-17A3234389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1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ef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33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Rig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62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eft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6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07942-A2DC-FF41-8FBA-17A3234389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3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9" r:id="rId2"/>
    <p:sldLayoutId id="2147483680" r:id="rId3"/>
    <p:sldLayoutId id="2147483682" r:id="rId4"/>
    <p:sldLayoutId id="2147483683" r:id="rId5"/>
    <p:sldLayoutId id="2147483684" r:id="rId6"/>
  </p:sldLayoutIdLst>
  <p:hf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Wingdings" pitchFamily="2" charset="2"/>
        <a:buChar char="§"/>
        <a:defRPr sz="3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Wingdings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Wingdings" pitchFamily="2" charset="2"/>
        <a:buChar char="§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Wingdings" pitchFamily="2" charset="2"/>
        <a:buChar char="§"/>
        <a:defRPr sz="1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C1FEE-4E47-F1CD-3DF1-B60AB7A4D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AC9B9B-BABF-8049-E285-356F6A72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5" t="7943"/>
          <a:stretch>
            <a:fillRect/>
          </a:stretch>
        </p:blipFill>
        <p:spPr>
          <a:xfrm>
            <a:off x="1638745" y="0"/>
            <a:ext cx="11835755" cy="755967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DA87253-01FE-EFEB-1DF9-89119BDDBD66}"/>
              </a:ext>
            </a:extLst>
          </p:cNvPr>
          <p:cNvSpPr/>
          <p:nvPr/>
        </p:nvSpPr>
        <p:spPr>
          <a:xfrm>
            <a:off x="34725" y="0"/>
            <a:ext cx="13439775" cy="7559675"/>
          </a:xfrm>
          <a:custGeom>
            <a:avLst/>
            <a:gdLst>
              <a:gd name="connsiteX0" fmla="*/ 11010043 w 13439775"/>
              <a:gd name="connsiteY0" fmla="*/ 5501031 h 7559675"/>
              <a:gd name="connsiteX1" fmla="*/ 10632797 w 13439775"/>
              <a:gd name="connsiteY1" fmla="*/ 6255524 h 7559675"/>
              <a:gd name="connsiteX2" fmla="*/ 11010043 w 13439775"/>
              <a:gd name="connsiteY2" fmla="*/ 7010016 h 7559675"/>
              <a:gd name="connsiteX3" fmla="*/ 12005974 w 13439775"/>
              <a:gd name="connsiteY3" fmla="*/ 7010016 h 7559675"/>
              <a:gd name="connsiteX4" fmla="*/ 12383220 w 13439775"/>
              <a:gd name="connsiteY4" fmla="*/ 6255524 h 7559675"/>
              <a:gd name="connsiteX5" fmla="*/ 12005974 w 13439775"/>
              <a:gd name="connsiteY5" fmla="*/ 5501031 h 7559675"/>
              <a:gd name="connsiteX6" fmla="*/ 8146340 w 13439775"/>
              <a:gd name="connsiteY6" fmla="*/ 5501031 h 7559675"/>
              <a:gd name="connsiteX7" fmla="*/ 7769094 w 13439775"/>
              <a:gd name="connsiteY7" fmla="*/ 6255524 h 7559675"/>
              <a:gd name="connsiteX8" fmla="*/ 8146340 w 13439775"/>
              <a:gd name="connsiteY8" fmla="*/ 7010016 h 7559675"/>
              <a:gd name="connsiteX9" fmla="*/ 9142271 w 13439775"/>
              <a:gd name="connsiteY9" fmla="*/ 7010016 h 7559675"/>
              <a:gd name="connsiteX10" fmla="*/ 9519517 w 13439775"/>
              <a:gd name="connsiteY10" fmla="*/ 6255524 h 7559675"/>
              <a:gd name="connsiteX11" fmla="*/ 9142271 w 13439775"/>
              <a:gd name="connsiteY11" fmla="*/ 5501031 h 7559675"/>
              <a:gd name="connsiteX12" fmla="*/ 12443427 w 13439775"/>
              <a:gd name="connsiteY12" fmla="*/ 4711098 h 7559675"/>
              <a:gd name="connsiteX13" fmla="*/ 12066181 w 13439775"/>
              <a:gd name="connsiteY13" fmla="*/ 5465591 h 7559675"/>
              <a:gd name="connsiteX14" fmla="*/ 12443427 w 13439775"/>
              <a:gd name="connsiteY14" fmla="*/ 6220083 h 7559675"/>
              <a:gd name="connsiteX15" fmla="*/ 13439358 w 13439775"/>
              <a:gd name="connsiteY15" fmla="*/ 6220083 h 7559675"/>
              <a:gd name="connsiteX16" fmla="*/ 13439774 w 13439775"/>
              <a:gd name="connsiteY16" fmla="*/ 6219252 h 7559675"/>
              <a:gd name="connsiteX17" fmla="*/ 13439774 w 13439775"/>
              <a:gd name="connsiteY17" fmla="*/ 4711930 h 7559675"/>
              <a:gd name="connsiteX18" fmla="*/ 13439358 w 13439775"/>
              <a:gd name="connsiteY18" fmla="*/ 4711098 h 7559675"/>
              <a:gd name="connsiteX19" fmla="*/ 9579724 w 13439775"/>
              <a:gd name="connsiteY19" fmla="*/ 4711098 h 7559675"/>
              <a:gd name="connsiteX20" fmla="*/ 9202478 w 13439775"/>
              <a:gd name="connsiteY20" fmla="*/ 5465591 h 7559675"/>
              <a:gd name="connsiteX21" fmla="*/ 9579724 w 13439775"/>
              <a:gd name="connsiteY21" fmla="*/ 6220083 h 7559675"/>
              <a:gd name="connsiteX22" fmla="*/ 10575655 w 13439775"/>
              <a:gd name="connsiteY22" fmla="*/ 6220083 h 7559675"/>
              <a:gd name="connsiteX23" fmla="*/ 10952901 w 13439775"/>
              <a:gd name="connsiteY23" fmla="*/ 5465591 h 7559675"/>
              <a:gd name="connsiteX24" fmla="*/ 10575655 w 13439775"/>
              <a:gd name="connsiteY24" fmla="*/ 4711098 h 7559675"/>
              <a:gd name="connsiteX25" fmla="*/ 6716022 w 13439775"/>
              <a:gd name="connsiteY25" fmla="*/ 4711098 h 7559675"/>
              <a:gd name="connsiteX26" fmla="*/ 6338775 w 13439775"/>
              <a:gd name="connsiteY26" fmla="*/ 5465591 h 7559675"/>
              <a:gd name="connsiteX27" fmla="*/ 6716022 w 13439775"/>
              <a:gd name="connsiteY27" fmla="*/ 6220083 h 7559675"/>
              <a:gd name="connsiteX28" fmla="*/ 7711952 w 13439775"/>
              <a:gd name="connsiteY28" fmla="*/ 6220083 h 7559675"/>
              <a:gd name="connsiteX29" fmla="*/ 8089198 w 13439775"/>
              <a:gd name="connsiteY29" fmla="*/ 5465591 h 7559675"/>
              <a:gd name="connsiteX30" fmla="*/ 7711952 w 13439775"/>
              <a:gd name="connsiteY30" fmla="*/ 4711098 h 7559675"/>
              <a:gd name="connsiteX31" fmla="*/ 5282639 w 13439775"/>
              <a:gd name="connsiteY31" fmla="*/ 3930112 h 7559675"/>
              <a:gd name="connsiteX32" fmla="*/ 4905391 w 13439775"/>
              <a:gd name="connsiteY32" fmla="*/ 4684603 h 7559675"/>
              <a:gd name="connsiteX33" fmla="*/ 5282639 w 13439775"/>
              <a:gd name="connsiteY33" fmla="*/ 5439095 h 7559675"/>
              <a:gd name="connsiteX34" fmla="*/ 6278568 w 13439775"/>
              <a:gd name="connsiteY34" fmla="*/ 5439095 h 7559675"/>
              <a:gd name="connsiteX35" fmla="*/ 6655817 w 13439775"/>
              <a:gd name="connsiteY35" fmla="*/ 4684603 h 7559675"/>
              <a:gd name="connsiteX36" fmla="*/ 6278568 w 13439775"/>
              <a:gd name="connsiteY36" fmla="*/ 3930112 h 7559675"/>
              <a:gd name="connsiteX37" fmla="*/ 8146340 w 13439775"/>
              <a:gd name="connsiteY37" fmla="*/ 3930111 h 7559675"/>
              <a:gd name="connsiteX38" fmla="*/ 7769094 w 13439775"/>
              <a:gd name="connsiteY38" fmla="*/ 4684603 h 7559675"/>
              <a:gd name="connsiteX39" fmla="*/ 8146340 w 13439775"/>
              <a:gd name="connsiteY39" fmla="*/ 5439095 h 7559675"/>
              <a:gd name="connsiteX40" fmla="*/ 9142271 w 13439775"/>
              <a:gd name="connsiteY40" fmla="*/ 5439095 h 7559675"/>
              <a:gd name="connsiteX41" fmla="*/ 9519517 w 13439775"/>
              <a:gd name="connsiteY41" fmla="*/ 4684603 h 7559675"/>
              <a:gd name="connsiteX42" fmla="*/ 9142271 w 13439775"/>
              <a:gd name="connsiteY42" fmla="*/ 3930111 h 7559675"/>
              <a:gd name="connsiteX43" fmla="*/ 11010043 w 13439775"/>
              <a:gd name="connsiteY43" fmla="*/ 3930110 h 7559675"/>
              <a:gd name="connsiteX44" fmla="*/ 10632797 w 13439775"/>
              <a:gd name="connsiteY44" fmla="*/ 4684603 h 7559675"/>
              <a:gd name="connsiteX45" fmla="*/ 11010043 w 13439775"/>
              <a:gd name="connsiteY45" fmla="*/ 5439095 h 7559675"/>
              <a:gd name="connsiteX46" fmla="*/ 12005974 w 13439775"/>
              <a:gd name="connsiteY46" fmla="*/ 5439095 h 7559675"/>
              <a:gd name="connsiteX47" fmla="*/ 12383220 w 13439775"/>
              <a:gd name="connsiteY47" fmla="*/ 4684603 h 7559675"/>
              <a:gd name="connsiteX48" fmla="*/ 12005974 w 13439775"/>
              <a:gd name="connsiteY48" fmla="*/ 3930110 h 7559675"/>
              <a:gd name="connsiteX49" fmla="*/ 9579724 w 13439775"/>
              <a:gd name="connsiteY49" fmla="*/ 3140179 h 7559675"/>
              <a:gd name="connsiteX50" fmla="*/ 9202478 w 13439775"/>
              <a:gd name="connsiteY50" fmla="*/ 3894672 h 7559675"/>
              <a:gd name="connsiteX51" fmla="*/ 9579724 w 13439775"/>
              <a:gd name="connsiteY51" fmla="*/ 4649162 h 7559675"/>
              <a:gd name="connsiteX52" fmla="*/ 10575655 w 13439775"/>
              <a:gd name="connsiteY52" fmla="*/ 4649162 h 7559675"/>
              <a:gd name="connsiteX53" fmla="*/ 10952901 w 13439775"/>
              <a:gd name="connsiteY53" fmla="*/ 3894672 h 7559675"/>
              <a:gd name="connsiteX54" fmla="*/ 10575655 w 13439775"/>
              <a:gd name="connsiteY54" fmla="*/ 3140179 h 7559675"/>
              <a:gd name="connsiteX55" fmla="*/ 12443427 w 13439775"/>
              <a:gd name="connsiteY55" fmla="*/ 3140177 h 7559675"/>
              <a:gd name="connsiteX56" fmla="*/ 12066181 w 13439775"/>
              <a:gd name="connsiteY56" fmla="*/ 3894670 h 7559675"/>
              <a:gd name="connsiteX57" fmla="*/ 12443427 w 13439775"/>
              <a:gd name="connsiteY57" fmla="*/ 4649162 h 7559675"/>
              <a:gd name="connsiteX58" fmla="*/ 13439358 w 13439775"/>
              <a:gd name="connsiteY58" fmla="*/ 4649162 h 7559675"/>
              <a:gd name="connsiteX59" fmla="*/ 13439774 w 13439775"/>
              <a:gd name="connsiteY59" fmla="*/ 4648330 h 7559675"/>
              <a:gd name="connsiteX60" fmla="*/ 13439774 w 13439775"/>
              <a:gd name="connsiteY60" fmla="*/ 3141009 h 7559675"/>
              <a:gd name="connsiteX61" fmla="*/ 13439358 w 13439775"/>
              <a:gd name="connsiteY61" fmla="*/ 3140177 h 7559675"/>
              <a:gd name="connsiteX62" fmla="*/ 8146340 w 13439775"/>
              <a:gd name="connsiteY62" fmla="*/ 2359192 h 7559675"/>
              <a:gd name="connsiteX63" fmla="*/ 7769094 w 13439775"/>
              <a:gd name="connsiteY63" fmla="*/ 3113685 h 7559675"/>
              <a:gd name="connsiteX64" fmla="*/ 8146340 w 13439775"/>
              <a:gd name="connsiteY64" fmla="*/ 3868177 h 7559675"/>
              <a:gd name="connsiteX65" fmla="*/ 9142271 w 13439775"/>
              <a:gd name="connsiteY65" fmla="*/ 3868177 h 7559675"/>
              <a:gd name="connsiteX66" fmla="*/ 9519517 w 13439775"/>
              <a:gd name="connsiteY66" fmla="*/ 3113685 h 7559675"/>
              <a:gd name="connsiteX67" fmla="*/ 9142271 w 13439775"/>
              <a:gd name="connsiteY67" fmla="*/ 2359192 h 7559675"/>
              <a:gd name="connsiteX68" fmla="*/ 11010043 w 13439775"/>
              <a:gd name="connsiteY68" fmla="*/ 2359190 h 7559675"/>
              <a:gd name="connsiteX69" fmla="*/ 10632797 w 13439775"/>
              <a:gd name="connsiteY69" fmla="*/ 3113684 h 7559675"/>
              <a:gd name="connsiteX70" fmla="*/ 11010043 w 13439775"/>
              <a:gd name="connsiteY70" fmla="*/ 3868175 h 7559675"/>
              <a:gd name="connsiteX71" fmla="*/ 12005974 w 13439775"/>
              <a:gd name="connsiteY71" fmla="*/ 3868175 h 7559675"/>
              <a:gd name="connsiteX72" fmla="*/ 12383220 w 13439775"/>
              <a:gd name="connsiteY72" fmla="*/ 3113684 h 7559675"/>
              <a:gd name="connsiteX73" fmla="*/ 12005974 w 13439775"/>
              <a:gd name="connsiteY73" fmla="*/ 2359190 h 7559675"/>
              <a:gd name="connsiteX74" fmla="*/ 9579724 w 13439775"/>
              <a:gd name="connsiteY74" fmla="*/ 1569258 h 7559675"/>
              <a:gd name="connsiteX75" fmla="*/ 9202478 w 13439775"/>
              <a:gd name="connsiteY75" fmla="*/ 2323751 h 7559675"/>
              <a:gd name="connsiteX76" fmla="*/ 9579724 w 13439775"/>
              <a:gd name="connsiteY76" fmla="*/ 3078243 h 7559675"/>
              <a:gd name="connsiteX77" fmla="*/ 10575655 w 13439775"/>
              <a:gd name="connsiteY77" fmla="*/ 3078243 h 7559675"/>
              <a:gd name="connsiteX78" fmla="*/ 10952901 w 13439775"/>
              <a:gd name="connsiteY78" fmla="*/ 2323751 h 7559675"/>
              <a:gd name="connsiteX79" fmla="*/ 10575655 w 13439775"/>
              <a:gd name="connsiteY79" fmla="*/ 1569258 h 7559675"/>
              <a:gd name="connsiteX80" fmla="*/ 6716022 w 13439775"/>
              <a:gd name="connsiteY80" fmla="*/ 1569256 h 7559675"/>
              <a:gd name="connsiteX81" fmla="*/ 6338775 w 13439775"/>
              <a:gd name="connsiteY81" fmla="*/ 2323749 h 7559675"/>
              <a:gd name="connsiteX82" fmla="*/ 6716022 w 13439775"/>
              <a:gd name="connsiteY82" fmla="*/ 3078241 h 7559675"/>
              <a:gd name="connsiteX83" fmla="*/ 7711952 w 13439775"/>
              <a:gd name="connsiteY83" fmla="*/ 3078241 h 7559675"/>
              <a:gd name="connsiteX84" fmla="*/ 8089198 w 13439775"/>
              <a:gd name="connsiteY84" fmla="*/ 2323749 h 7559675"/>
              <a:gd name="connsiteX85" fmla="*/ 7711952 w 13439775"/>
              <a:gd name="connsiteY85" fmla="*/ 1569256 h 7559675"/>
              <a:gd name="connsiteX86" fmla="*/ 8146340 w 13439775"/>
              <a:gd name="connsiteY86" fmla="*/ 788270 h 7559675"/>
              <a:gd name="connsiteX87" fmla="*/ 7769094 w 13439775"/>
              <a:gd name="connsiteY87" fmla="*/ 1542764 h 7559675"/>
              <a:gd name="connsiteX88" fmla="*/ 8146340 w 13439775"/>
              <a:gd name="connsiteY88" fmla="*/ 2297256 h 7559675"/>
              <a:gd name="connsiteX89" fmla="*/ 9142271 w 13439775"/>
              <a:gd name="connsiteY89" fmla="*/ 2297256 h 7559675"/>
              <a:gd name="connsiteX90" fmla="*/ 9519517 w 13439775"/>
              <a:gd name="connsiteY90" fmla="*/ 1542764 h 7559675"/>
              <a:gd name="connsiteX91" fmla="*/ 9142271 w 13439775"/>
              <a:gd name="connsiteY91" fmla="*/ 788270 h 7559675"/>
              <a:gd name="connsiteX92" fmla="*/ 11010043 w 13439775"/>
              <a:gd name="connsiteY92" fmla="*/ 788269 h 7559675"/>
              <a:gd name="connsiteX93" fmla="*/ 10632797 w 13439775"/>
              <a:gd name="connsiteY93" fmla="*/ 1542763 h 7559675"/>
              <a:gd name="connsiteX94" fmla="*/ 11010043 w 13439775"/>
              <a:gd name="connsiteY94" fmla="*/ 2297255 h 7559675"/>
              <a:gd name="connsiteX95" fmla="*/ 12005974 w 13439775"/>
              <a:gd name="connsiteY95" fmla="*/ 2297255 h 7559675"/>
              <a:gd name="connsiteX96" fmla="*/ 12383220 w 13439775"/>
              <a:gd name="connsiteY96" fmla="*/ 1542763 h 7559675"/>
              <a:gd name="connsiteX97" fmla="*/ 12005974 w 13439775"/>
              <a:gd name="connsiteY97" fmla="*/ 788269 h 7559675"/>
              <a:gd name="connsiteX98" fmla="*/ 12442594 w 13439775"/>
              <a:gd name="connsiteY98" fmla="*/ 1 h 7559675"/>
              <a:gd name="connsiteX99" fmla="*/ 12066181 w 13439775"/>
              <a:gd name="connsiteY99" fmla="*/ 752829 h 7559675"/>
              <a:gd name="connsiteX100" fmla="*/ 12443427 w 13439775"/>
              <a:gd name="connsiteY100" fmla="*/ 1507321 h 7559675"/>
              <a:gd name="connsiteX101" fmla="*/ 13439358 w 13439775"/>
              <a:gd name="connsiteY101" fmla="*/ 1507321 h 7559675"/>
              <a:gd name="connsiteX102" fmla="*/ 13439774 w 13439775"/>
              <a:gd name="connsiteY102" fmla="*/ 1506490 h 7559675"/>
              <a:gd name="connsiteX103" fmla="*/ 13439774 w 13439775"/>
              <a:gd name="connsiteY103" fmla="*/ 1 h 7559675"/>
              <a:gd name="connsiteX104" fmla="*/ 10646877 w 13439775"/>
              <a:gd name="connsiteY104" fmla="*/ 1 h 7559675"/>
              <a:gd name="connsiteX105" fmla="*/ 11010043 w 13439775"/>
              <a:gd name="connsiteY105" fmla="*/ 726333 h 7559675"/>
              <a:gd name="connsiteX106" fmla="*/ 12005974 w 13439775"/>
              <a:gd name="connsiteY106" fmla="*/ 726333 h 7559675"/>
              <a:gd name="connsiteX107" fmla="*/ 12369140 w 13439775"/>
              <a:gd name="connsiteY107" fmla="*/ 1 h 7559675"/>
              <a:gd name="connsiteX108" fmla="*/ 9578892 w 13439775"/>
              <a:gd name="connsiteY108" fmla="*/ 1 h 7559675"/>
              <a:gd name="connsiteX109" fmla="*/ 9202478 w 13439775"/>
              <a:gd name="connsiteY109" fmla="*/ 752830 h 7559675"/>
              <a:gd name="connsiteX110" fmla="*/ 9579724 w 13439775"/>
              <a:gd name="connsiteY110" fmla="*/ 1507322 h 7559675"/>
              <a:gd name="connsiteX111" fmla="*/ 10575655 w 13439775"/>
              <a:gd name="connsiteY111" fmla="*/ 1507322 h 7559675"/>
              <a:gd name="connsiteX112" fmla="*/ 10952901 w 13439775"/>
              <a:gd name="connsiteY112" fmla="*/ 752830 h 7559675"/>
              <a:gd name="connsiteX113" fmla="*/ 10576487 w 13439775"/>
              <a:gd name="connsiteY113" fmla="*/ 1 h 7559675"/>
              <a:gd name="connsiteX114" fmla="*/ 0 w 13439775"/>
              <a:gd name="connsiteY114" fmla="*/ 0 h 7559675"/>
              <a:gd name="connsiteX115" fmla="*/ 13439775 w 13439775"/>
              <a:gd name="connsiteY115" fmla="*/ 0 h 7559675"/>
              <a:gd name="connsiteX116" fmla="*/ 13439775 w 13439775"/>
              <a:gd name="connsiteY116" fmla="*/ 7559675 h 7559675"/>
              <a:gd name="connsiteX117" fmla="*/ 13439774 w 13439775"/>
              <a:gd name="connsiteY117" fmla="*/ 7559675 h 7559675"/>
              <a:gd name="connsiteX118" fmla="*/ 13439774 w 13439775"/>
              <a:gd name="connsiteY118" fmla="*/ 6282853 h 7559675"/>
              <a:gd name="connsiteX119" fmla="*/ 13439358 w 13439775"/>
              <a:gd name="connsiteY119" fmla="*/ 6282021 h 7559675"/>
              <a:gd name="connsiteX120" fmla="*/ 12443427 w 13439775"/>
              <a:gd name="connsiteY120" fmla="*/ 6282021 h 7559675"/>
              <a:gd name="connsiteX121" fmla="*/ 12066181 w 13439775"/>
              <a:gd name="connsiteY121" fmla="*/ 7036514 h 7559675"/>
              <a:gd name="connsiteX122" fmla="*/ 12327762 w 13439775"/>
              <a:gd name="connsiteY122" fmla="*/ 7559675 h 7559675"/>
              <a:gd name="connsiteX123" fmla="*/ 7827618 w 13439775"/>
              <a:gd name="connsiteY123" fmla="*/ 7559675 h 7559675"/>
              <a:gd name="connsiteX124" fmla="*/ 8089198 w 13439775"/>
              <a:gd name="connsiteY124" fmla="*/ 7036514 h 7559675"/>
              <a:gd name="connsiteX125" fmla="*/ 7711952 w 13439775"/>
              <a:gd name="connsiteY125" fmla="*/ 6282021 h 7559675"/>
              <a:gd name="connsiteX126" fmla="*/ 6716022 w 13439775"/>
              <a:gd name="connsiteY126" fmla="*/ 6282021 h 7559675"/>
              <a:gd name="connsiteX127" fmla="*/ 6338775 w 13439775"/>
              <a:gd name="connsiteY127" fmla="*/ 7036514 h 7559675"/>
              <a:gd name="connsiteX128" fmla="*/ 6600357 w 13439775"/>
              <a:gd name="connsiteY128" fmla="*/ 7559675 h 7559675"/>
              <a:gd name="connsiteX129" fmla="*/ 6522430 w 13439775"/>
              <a:gd name="connsiteY129" fmla="*/ 7559675 h 7559675"/>
              <a:gd name="connsiteX130" fmla="*/ 6278568 w 13439775"/>
              <a:gd name="connsiteY130" fmla="*/ 7071954 h 7559675"/>
              <a:gd name="connsiteX131" fmla="*/ 5282639 w 13439775"/>
              <a:gd name="connsiteY131" fmla="*/ 7071954 h 7559675"/>
              <a:gd name="connsiteX132" fmla="*/ 5038778 w 13439775"/>
              <a:gd name="connsiteY132" fmla="*/ 7559675 h 7559675"/>
              <a:gd name="connsiteX133" fmla="*/ 0 w 13439775"/>
              <a:gd name="connsiteY133" fmla="*/ 7559675 h 755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3439775" h="7559675">
                <a:moveTo>
                  <a:pt x="11010043" y="5501031"/>
                </a:moveTo>
                <a:lnTo>
                  <a:pt x="10632797" y="6255524"/>
                </a:lnTo>
                <a:lnTo>
                  <a:pt x="11010043" y="7010016"/>
                </a:lnTo>
                <a:lnTo>
                  <a:pt x="12005974" y="7010016"/>
                </a:lnTo>
                <a:lnTo>
                  <a:pt x="12383220" y="6255524"/>
                </a:lnTo>
                <a:lnTo>
                  <a:pt x="12005974" y="5501031"/>
                </a:lnTo>
                <a:close/>
                <a:moveTo>
                  <a:pt x="8146340" y="5501031"/>
                </a:moveTo>
                <a:lnTo>
                  <a:pt x="7769094" y="6255524"/>
                </a:lnTo>
                <a:lnTo>
                  <a:pt x="8146340" y="7010016"/>
                </a:lnTo>
                <a:lnTo>
                  <a:pt x="9142271" y="7010016"/>
                </a:lnTo>
                <a:lnTo>
                  <a:pt x="9519517" y="6255524"/>
                </a:lnTo>
                <a:lnTo>
                  <a:pt x="9142271" y="5501031"/>
                </a:lnTo>
                <a:close/>
                <a:moveTo>
                  <a:pt x="12443427" y="4711098"/>
                </a:moveTo>
                <a:lnTo>
                  <a:pt x="12066181" y="5465591"/>
                </a:lnTo>
                <a:lnTo>
                  <a:pt x="12443427" y="6220083"/>
                </a:lnTo>
                <a:lnTo>
                  <a:pt x="13439358" y="6220083"/>
                </a:lnTo>
                <a:lnTo>
                  <a:pt x="13439774" y="6219252"/>
                </a:lnTo>
                <a:lnTo>
                  <a:pt x="13439774" y="4711930"/>
                </a:lnTo>
                <a:lnTo>
                  <a:pt x="13439358" y="4711098"/>
                </a:lnTo>
                <a:close/>
                <a:moveTo>
                  <a:pt x="9579724" y="4711098"/>
                </a:moveTo>
                <a:lnTo>
                  <a:pt x="9202478" y="5465591"/>
                </a:lnTo>
                <a:lnTo>
                  <a:pt x="9579724" y="6220083"/>
                </a:lnTo>
                <a:lnTo>
                  <a:pt x="10575655" y="6220083"/>
                </a:lnTo>
                <a:lnTo>
                  <a:pt x="10952901" y="5465591"/>
                </a:lnTo>
                <a:lnTo>
                  <a:pt x="10575655" y="4711098"/>
                </a:lnTo>
                <a:close/>
                <a:moveTo>
                  <a:pt x="6716022" y="4711098"/>
                </a:moveTo>
                <a:lnTo>
                  <a:pt x="6338775" y="5465591"/>
                </a:lnTo>
                <a:lnTo>
                  <a:pt x="6716022" y="6220083"/>
                </a:lnTo>
                <a:lnTo>
                  <a:pt x="7711952" y="6220083"/>
                </a:lnTo>
                <a:lnTo>
                  <a:pt x="8089198" y="5465591"/>
                </a:lnTo>
                <a:lnTo>
                  <a:pt x="7711952" y="4711098"/>
                </a:lnTo>
                <a:close/>
                <a:moveTo>
                  <a:pt x="5282639" y="3930112"/>
                </a:moveTo>
                <a:lnTo>
                  <a:pt x="4905391" y="4684603"/>
                </a:lnTo>
                <a:lnTo>
                  <a:pt x="5282639" y="5439095"/>
                </a:lnTo>
                <a:lnTo>
                  <a:pt x="6278568" y="5439095"/>
                </a:lnTo>
                <a:lnTo>
                  <a:pt x="6655817" y="4684603"/>
                </a:lnTo>
                <a:lnTo>
                  <a:pt x="6278568" y="3930112"/>
                </a:lnTo>
                <a:close/>
                <a:moveTo>
                  <a:pt x="8146340" y="3930111"/>
                </a:moveTo>
                <a:lnTo>
                  <a:pt x="7769094" y="4684603"/>
                </a:lnTo>
                <a:lnTo>
                  <a:pt x="8146340" y="5439095"/>
                </a:lnTo>
                <a:lnTo>
                  <a:pt x="9142271" y="5439095"/>
                </a:lnTo>
                <a:lnTo>
                  <a:pt x="9519517" y="4684603"/>
                </a:lnTo>
                <a:lnTo>
                  <a:pt x="9142271" y="3930111"/>
                </a:lnTo>
                <a:close/>
                <a:moveTo>
                  <a:pt x="11010043" y="3930110"/>
                </a:moveTo>
                <a:lnTo>
                  <a:pt x="10632797" y="4684603"/>
                </a:lnTo>
                <a:lnTo>
                  <a:pt x="11010043" y="5439095"/>
                </a:lnTo>
                <a:lnTo>
                  <a:pt x="12005974" y="5439095"/>
                </a:lnTo>
                <a:lnTo>
                  <a:pt x="12383220" y="4684603"/>
                </a:lnTo>
                <a:lnTo>
                  <a:pt x="12005974" y="3930110"/>
                </a:lnTo>
                <a:close/>
                <a:moveTo>
                  <a:pt x="9579724" y="3140179"/>
                </a:moveTo>
                <a:lnTo>
                  <a:pt x="9202478" y="3894672"/>
                </a:lnTo>
                <a:lnTo>
                  <a:pt x="9579724" y="4649162"/>
                </a:lnTo>
                <a:lnTo>
                  <a:pt x="10575655" y="4649162"/>
                </a:lnTo>
                <a:lnTo>
                  <a:pt x="10952901" y="3894672"/>
                </a:lnTo>
                <a:lnTo>
                  <a:pt x="10575655" y="3140179"/>
                </a:lnTo>
                <a:close/>
                <a:moveTo>
                  <a:pt x="12443427" y="3140177"/>
                </a:moveTo>
                <a:lnTo>
                  <a:pt x="12066181" y="3894670"/>
                </a:lnTo>
                <a:lnTo>
                  <a:pt x="12443427" y="4649162"/>
                </a:lnTo>
                <a:lnTo>
                  <a:pt x="13439358" y="4649162"/>
                </a:lnTo>
                <a:lnTo>
                  <a:pt x="13439774" y="4648330"/>
                </a:lnTo>
                <a:lnTo>
                  <a:pt x="13439774" y="3141009"/>
                </a:lnTo>
                <a:lnTo>
                  <a:pt x="13439358" y="3140177"/>
                </a:lnTo>
                <a:close/>
                <a:moveTo>
                  <a:pt x="8146340" y="2359192"/>
                </a:moveTo>
                <a:lnTo>
                  <a:pt x="7769094" y="3113685"/>
                </a:lnTo>
                <a:lnTo>
                  <a:pt x="8146340" y="3868177"/>
                </a:lnTo>
                <a:lnTo>
                  <a:pt x="9142271" y="3868177"/>
                </a:lnTo>
                <a:lnTo>
                  <a:pt x="9519517" y="3113685"/>
                </a:lnTo>
                <a:lnTo>
                  <a:pt x="9142271" y="2359192"/>
                </a:lnTo>
                <a:close/>
                <a:moveTo>
                  <a:pt x="11010043" y="2359190"/>
                </a:moveTo>
                <a:lnTo>
                  <a:pt x="10632797" y="3113684"/>
                </a:lnTo>
                <a:lnTo>
                  <a:pt x="11010043" y="3868175"/>
                </a:lnTo>
                <a:lnTo>
                  <a:pt x="12005974" y="3868175"/>
                </a:lnTo>
                <a:lnTo>
                  <a:pt x="12383220" y="3113684"/>
                </a:lnTo>
                <a:lnTo>
                  <a:pt x="12005974" y="2359190"/>
                </a:lnTo>
                <a:close/>
                <a:moveTo>
                  <a:pt x="9579724" y="1569258"/>
                </a:moveTo>
                <a:lnTo>
                  <a:pt x="9202478" y="2323751"/>
                </a:lnTo>
                <a:lnTo>
                  <a:pt x="9579724" y="3078243"/>
                </a:lnTo>
                <a:lnTo>
                  <a:pt x="10575655" y="3078243"/>
                </a:lnTo>
                <a:lnTo>
                  <a:pt x="10952901" y="2323751"/>
                </a:lnTo>
                <a:lnTo>
                  <a:pt x="10575655" y="1569258"/>
                </a:lnTo>
                <a:close/>
                <a:moveTo>
                  <a:pt x="6716022" y="1569256"/>
                </a:moveTo>
                <a:lnTo>
                  <a:pt x="6338775" y="2323749"/>
                </a:lnTo>
                <a:lnTo>
                  <a:pt x="6716022" y="3078241"/>
                </a:lnTo>
                <a:lnTo>
                  <a:pt x="7711952" y="3078241"/>
                </a:lnTo>
                <a:lnTo>
                  <a:pt x="8089198" y="2323749"/>
                </a:lnTo>
                <a:lnTo>
                  <a:pt x="7711952" y="1569256"/>
                </a:lnTo>
                <a:close/>
                <a:moveTo>
                  <a:pt x="8146340" y="788270"/>
                </a:moveTo>
                <a:lnTo>
                  <a:pt x="7769094" y="1542764"/>
                </a:lnTo>
                <a:lnTo>
                  <a:pt x="8146340" y="2297256"/>
                </a:lnTo>
                <a:lnTo>
                  <a:pt x="9142271" y="2297256"/>
                </a:lnTo>
                <a:lnTo>
                  <a:pt x="9519517" y="1542764"/>
                </a:lnTo>
                <a:lnTo>
                  <a:pt x="9142271" y="788270"/>
                </a:lnTo>
                <a:close/>
                <a:moveTo>
                  <a:pt x="11010043" y="788269"/>
                </a:moveTo>
                <a:lnTo>
                  <a:pt x="10632797" y="1542763"/>
                </a:lnTo>
                <a:lnTo>
                  <a:pt x="11010043" y="2297255"/>
                </a:lnTo>
                <a:lnTo>
                  <a:pt x="12005974" y="2297255"/>
                </a:lnTo>
                <a:lnTo>
                  <a:pt x="12383220" y="1542763"/>
                </a:lnTo>
                <a:lnTo>
                  <a:pt x="12005974" y="788269"/>
                </a:lnTo>
                <a:close/>
                <a:moveTo>
                  <a:pt x="12442594" y="1"/>
                </a:moveTo>
                <a:lnTo>
                  <a:pt x="12066181" y="752829"/>
                </a:lnTo>
                <a:lnTo>
                  <a:pt x="12443427" y="1507321"/>
                </a:lnTo>
                <a:lnTo>
                  <a:pt x="13439358" y="1507321"/>
                </a:lnTo>
                <a:lnTo>
                  <a:pt x="13439774" y="1506490"/>
                </a:lnTo>
                <a:lnTo>
                  <a:pt x="13439774" y="1"/>
                </a:lnTo>
                <a:close/>
                <a:moveTo>
                  <a:pt x="10646877" y="1"/>
                </a:moveTo>
                <a:lnTo>
                  <a:pt x="11010043" y="726333"/>
                </a:lnTo>
                <a:lnTo>
                  <a:pt x="12005974" y="726333"/>
                </a:lnTo>
                <a:lnTo>
                  <a:pt x="12369140" y="1"/>
                </a:lnTo>
                <a:close/>
                <a:moveTo>
                  <a:pt x="9578892" y="1"/>
                </a:moveTo>
                <a:lnTo>
                  <a:pt x="9202478" y="752830"/>
                </a:lnTo>
                <a:lnTo>
                  <a:pt x="9579724" y="1507322"/>
                </a:lnTo>
                <a:lnTo>
                  <a:pt x="10575655" y="1507322"/>
                </a:lnTo>
                <a:lnTo>
                  <a:pt x="10952901" y="752830"/>
                </a:lnTo>
                <a:lnTo>
                  <a:pt x="10576487" y="1"/>
                </a:lnTo>
                <a:close/>
                <a:moveTo>
                  <a:pt x="0" y="0"/>
                </a:moveTo>
                <a:lnTo>
                  <a:pt x="13439775" y="0"/>
                </a:lnTo>
                <a:lnTo>
                  <a:pt x="13439775" y="7559675"/>
                </a:lnTo>
                <a:lnTo>
                  <a:pt x="13439774" y="7559675"/>
                </a:lnTo>
                <a:lnTo>
                  <a:pt x="13439774" y="6282853"/>
                </a:lnTo>
                <a:lnTo>
                  <a:pt x="13439358" y="6282021"/>
                </a:lnTo>
                <a:lnTo>
                  <a:pt x="12443427" y="6282021"/>
                </a:lnTo>
                <a:lnTo>
                  <a:pt x="12066181" y="7036514"/>
                </a:lnTo>
                <a:lnTo>
                  <a:pt x="12327762" y="7559675"/>
                </a:lnTo>
                <a:lnTo>
                  <a:pt x="7827618" y="7559675"/>
                </a:lnTo>
                <a:lnTo>
                  <a:pt x="8089198" y="7036514"/>
                </a:lnTo>
                <a:lnTo>
                  <a:pt x="7711952" y="6282021"/>
                </a:lnTo>
                <a:lnTo>
                  <a:pt x="6716022" y="6282021"/>
                </a:lnTo>
                <a:lnTo>
                  <a:pt x="6338775" y="7036514"/>
                </a:lnTo>
                <a:lnTo>
                  <a:pt x="6600357" y="7559675"/>
                </a:lnTo>
                <a:lnTo>
                  <a:pt x="6522430" y="7559675"/>
                </a:lnTo>
                <a:lnTo>
                  <a:pt x="6278568" y="7071954"/>
                </a:lnTo>
                <a:lnTo>
                  <a:pt x="5282639" y="7071954"/>
                </a:lnTo>
                <a:lnTo>
                  <a:pt x="5038778" y="7559675"/>
                </a:lnTo>
                <a:lnTo>
                  <a:pt x="0" y="7559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9162E8-8C5A-A3D3-7F8F-78824321BD92}"/>
              </a:ext>
            </a:extLst>
          </p:cNvPr>
          <p:cNvSpPr txBox="1">
            <a:spLocks/>
          </p:cNvSpPr>
          <p:nvPr/>
        </p:nvSpPr>
        <p:spPr>
          <a:xfrm>
            <a:off x="401029" y="3147021"/>
            <a:ext cx="5152757" cy="925907"/>
          </a:xfrm>
          <a:prstGeom prst="rect">
            <a:avLst/>
          </a:prstGeom>
        </p:spPr>
        <p:txBody>
          <a:bodyPr vert="horz" lIns="72000" tIns="72000" rIns="72000" bIns="72000" rtlCol="0" anchor="ctr" anchorCtr="0">
            <a:no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 Kai Zhuo</a:t>
            </a:r>
          </a:p>
          <a:p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 2025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391BDA-32D6-D593-743A-3B24FBE2E507}"/>
              </a:ext>
            </a:extLst>
          </p:cNvPr>
          <p:cNvSpPr txBox="1">
            <a:spLocks/>
          </p:cNvSpPr>
          <p:nvPr/>
        </p:nvSpPr>
        <p:spPr>
          <a:xfrm>
            <a:off x="401029" y="608516"/>
            <a:ext cx="6719438" cy="1487470"/>
          </a:xfrm>
          <a:prstGeom prst="rect">
            <a:avLst/>
          </a:prstGeom>
        </p:spPr>
        <p:txBody>
          <a:bodyPr vert="horz" lIns="72000" tIns="72000" rIns="72000" bIns="72000" rtlCol="0" anchor="t" anchorCtr="0">
            <a:no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From Data to Decisions: </a:t>
            </a:r>
          </a:p>
          <a:p>
            <a:pPr>
              <a:lnSpc>
                <a:spcPct val="100000"/>
              </a:lnSpc>
            </a:pPr>
            <a:r>
              <a:rPr lang="en-US" sz="3600" b="1" dirty="0"/>
              <a:t>A Production-Ready ML Pipeline for Robust Loan Default Prediction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5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9C909F-9F44-69B5-9709-642CF359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2" r="11035" b="6382"/>
          <a:stretch>
            <a:fillRect/>
          </a:stretch>
        </p:blipFill>
        <p:spPr>
          <a:xfrm>
            <a:off x="2396068" y="0"/>
            <a:ext cx="11043707" cy="755967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AE82705-FA6D-4472-F227-0FF4C5C6D33E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7577668" cy="7559675"/>
          </a:xfrm>
          <a:custGeom>
            <a:avLst/>
            <a:gdLst>
              <a:gd name="connsiteX0" fmla="*/ 0 w 3776871"/>
              <a:gd name="connsiteY0" fmla="*/ 0 h 7559675"/>
              <a:gd name="connsiteX1" fmla="*/ 3776871 w 3776871"/>
              <a:gd name="connsiteY1" fmla="*/ 0 h 7559675"/>
              <a:gd name="connsiteX2" fmla="*/ 3776871 w 3776871"/>
              <a:gd name="connsiteY2" fmla="*/ 7559675 h 7559675"/>
              <a:gd name="connsiteX3" fmla="*/ 0 w 3776871"/>
              <a:gd name="connsiteY3" fmla="*/ 7559675 h 7559675"/>
              <a:gd name="connsiteX4" fmla="*/ 0 w 3776871"/>
              <a:gd name="connsiteY4" fmla="*/ 0 h 7559675"/>
              <a:gd name="connsiteX0" fmla="*/ 0 w 6453810"/>
              <a:gd name="connsiteY0" fmla="*/ 0 h 7559675"/>
              <a:gd name="connsiteX1" fmla="*/ 6453810 w 6453810"/>
              <a:gd name="connsiteY1" fmla="*/ 0 h 7559675"/>
              <a:gd name="connsiteX2" fmla="*/ 3776871 w 6453810"/>
              <a:gd name="connsiteY2" fmla="*/ 7559675 h 7559675"/>
              <a:gd name="connsiteX3" fmla="*/ 0 w 6453810"/>
              <a:gd name="connsiteY3" fmla="*/ 7559675 h 7559675"/>
              <a:gd name="connsiteX4" fmla="*/ 0 w 6453810"/>
              <a:gd name="connsiteY4" fmla="*/ 0 h 755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810" h="7559675">
                <a:moveTo>
                  <a:pt x="0" y="0"/>
                </a:moveTo>
                <a:lnTo>
                  <a:pt x="6453810" y="0"/>
                </a:lnTo>
                <a:lnTo>
                  <a:pt x="3776871" y="7559675"/>
                </a:lnTo>
                <a:lnTo>
                  <a:pt x="0" y="75596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lIns="540000" tIns="1980000" rIns="72000" bIns="72000" rtlCol="0" anchor="t" anchorCtr="0">
            <a:noAutofit/>
          </a:bodyPr>
          <a:lstStyle>
            <a:lvl1pPr marL="251986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755957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259929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763900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267872" indent="-251986" algn="l" defTabSz="1007943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25D5BB8-8E0A-BC7D-C26E-0B9983F550BD}"/>
              </a:ext>
            </a:extLst>
          </p:cNvPr>
          <p:cNvSpPr txBox="1">
            <a:spLocks/>
          </p:cNvSpPr>
          <p:nvPr/>
        </p:nvSpPr>
        <p:spPr>
          <a:xfrm>
            <a:off x="418012" y="770710"/>
            <a:ext cx="8533900" cy="806299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95490-BA0F-C7D8-750C-BFE9B0ED6450}"/>
              </a:ext>
            </a:extLst>
          </p:cNvPr>
          <p:cNvSpPr txBox="1"/>
          <p:nvPr/>
        </p:nvSpPr>
        <p:spPr>
          <a:xfrm>
            <a:off x="418012" y="1786235"/>
            <a:ext cx="59330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production-ready, end-to-end ML </a:t>
            </a:r>
            <a:r>
              <a:rPr lang="en-US" dirty="0"/>
              <a:t>pipeline delivering robust, tuned, and continuously monitored </a:t>
            </a:r>
          </a:p>
          <a:p>
            <a:pPr marL="0" indent="0">
              <a:buNone/>
            </a:pPr>
            <a:r>
              <a:rPr lang="en-US" dirty="0"/>
              <a:t>models for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accurate and governed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credit-risk prediction</a:t>
            </a:r>
            <a:r>
              <a:rPr lang="en-US" dirty="0"/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725F7DE-4F65-A6AF-0031-9F2A939F1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012" y="3711337"/>
            <a:ext cx="430106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End-to-end automation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across data, model, and monitoring pipelines.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Robustly 3-Stage Tuned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XGBoost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model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delivering higher accuracy and 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Governed, scalable deployment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with automated drift alerts and retraining.</a:t>
            </a:r>
          </a:p>
        </p:txBody>
      </p:sp>
    </p:spTree>
    <p:extLst>
      <p:ext uri="{BB962C8B-B14F-4D97-AF65-F5344CB8AC3E}">
        <p14:creationId xmlns:p14="http://schemas.microsoft.com/office/powerpoint/2010/main" val="1934688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DCE9-B413-3408-1FB2-08EBF4A38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A32A2-C651-7816-0562-58C5D3121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End-to-end, production-ready ML pipeline featuring a robustly trained and tuned model for accurate, scalable, and governed credit-risk prediction.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36AF4-E493-10FF-76A0-C3D63E93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685C9-A450-B0BD-53B4-0FA9D899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fld id="{3AA07942-A2DC-FF41-8FBA-17A32343897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1233F-66A9-5E45-9F57-6C8E95763FB1}"/>
              </a:ext>
            </a:extLst>
          </p:cNvPr>
          <p:cNvSpPr/>
          <p:nvPr/>
        </p:nvSpPr>
        <p:spPr>
          <a:xfrm>
            <a:off x="437253" y="2447593"/>
            <a:ext cx="3958577" cy="4489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72000" rtlCol="0" anchor="t" anchorCtr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Loan defaults have risen sharply, impacting profitability and increasing credit risk exposure.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scattered across multiple systems, inconsistent preprocessing, and manual model refreshes have made existing credit models unstable and slow to respond to new borrower behavior.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a unified and monitored pipeline, prediction accuracy declines over time, leading to poor credit decisions.</a:t>
            </a:r>
            <a:endParaRPr kumimoji="0" lang="en-SG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8617C-5F8D-F7FD-A227-A1C95167E768}"/>
              </a:ext>
            </a:extLst>
          </p:cNvPr>
          <p:cNvSpPr/>
          <p:nvPr/>
        </p:nvSpPr>
        <p:spPr>
          <a:xfrm>
            <a:off x="4645393" y="2447593"/>
            <a:ext cx="3958577" cy="4489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72000" rtlCol="0" anchor="t" anchorCtr="0"/>
          <a:lstStyle/>
          <a:p>
            <a:pPr>
              <a:spcAft>
                <a:spcPts val="600"/>
              </a:spcAft>
              <a:buNone/>
            </a:pPr>
            <a:r>
              <a:rPr lang="en-US" sz="1300" dirty="0">
                <a:solidFill>
                  <a:schemeClr val="tx1"/>
                </a:solidFill>
              </a:rPr>
              <a:t>A fully automated Machine Learning Pipeline was built using Medallion Architecture, Docker, and Apache Airflow to manage the complete model lifecycle.</a:t>
            </a:r>
          </a:p>
          <a:p>
            <a:pPr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</a:rPr>
              <a:t>Process Data:</a:t>
            </a:r>
            <a:r>
              <a:rPr lang="en-US" sz="1300" dirty="0">
                <a:solidFill>
                  <a:schemeClr val="tx1"/>
                </a:solidFill>
              </a:rPr>
              <a:t> Bronze–Silver–Gold layers standardize and clean raw financial, attribute, and behavioral data, creating validated, leakage-free features.</a:t>
            </a:r>
          </a:p>
          <a:p>
            <a:pPr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</a:rPr>
              <a:t>Develop Model:</a:t>
            </a:r>
            <a:r>
              <a:rPr lang="en-US" sz="1300" dirty="0">
                <a:solidFill>
                  <a:schemeClr val="tx1"/>
                </a:solidFill>
              </a:rPr>
              <a:t> A 3-stage framework automates hyperparameter tuning, SHAP-based feature selection, and final model refinement to identify the best </a:t>
            </a:r>
            <a:r>
              <a:rPr lang="en-US" sz="1300" dirty="0" err="1">
                <a:solidFill>
                  <a:schemeClr val="tx1"/>
                </a:solidFill>
              </a:rPr>
              <a:t>XGBoost</a:t>
            </a:r>
            <a:r>
              <a:rPr lang="en-US" sz="1300" dirty="0">
                <a:solidFill>
                  <a:schemeClr val="tx1"/>
                </a:solidFill>
              </a:rPr>
              <a:t> model.</a:t>
            </a:r>
          </a:p>
          <a:p>
            <a:pPr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</a:rPr>
              <a:t>Deploy:</a:t>
            </a:r>
            <a:r>
              <a:rPr lang="en-US" sz="1300" dirty="0">
                <a:solidFill>
                  <a:schemeClr val="tx1"/>
                </a:solidFill>
              </a:rPr>
              <a:t> The best model is stored in a centralized Model Registry and automatically scheduled by Airflow for monthly inference on new data snapshots.</a:t>
            </a:r>
          </a:p>
          <a:p>
            <a:pPr>
              <a:spcAft>
                <a:spcPts val="600"/>
              </a:spcAft>
            </a:pPr>
            <a:r>
              <a:rPr lang="en-US" sz="1300" b="1" dirty="0">
                <a:solidFill>
                  <a:schemeClr val="tx1"/>
                </a:solidFill>
              </a:rPr>
              <a:t>Monitor:</a:t>
            </a:r>
            <a:r>
              <a:rPr lang="en-US" sz="1300" dirty="0">
                <a:solidFill>
                  <a:schemeClr val="tx1"/>
                </a:solidFill>
              </a:rPr>
              <a:t> Continuous tracking of feature drift and AUC drift detects performance degradation; automated email alerts and governance rules trigger model retraining.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45E3B-41E4-38A3-6CD5-38E1057C400B}"/>
              </a:ext>
            </a:extLst>
          </p:cNvPr>
          <p:cNvSpPr/>
          <p:nvPr/>
        </p:nvSpPr>
        <p:spPr>
          <a:xfrm>
            <a:off x="8853534" y="2447593"/>
            <a:ext cx="3958577" cy="4489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72000" rtlCol="0" anchor="t" anchorCtr="0"/>
          <a:lstStyle/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300" b="1" dirty="0">
                <a:solidFill>
                  <a:schemeClr val="tx1"/>
                </a:solidFill>
              </a:rPr>
              <a:t>Accuracy:</a:t>
            </a:r>
            <a:r>
              <a:rPr lang="en-US" altLang="en-US" sz="1300" dirty="0">
                <a:solidFill>
                  <a:schemeClr val="tx1"/>
                </a:solidFill>
              </a:rPr>
              <a:t> Achieved stronger predictive performance with improved model stability across time, enabling earlier and more accurate identification of high-risk or potential bad loans.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300" b="1" dirty="0">
                <a:solidFill>
                  <a:schemeClr val="tx1"/>
                </a:solidFill>
              </a:rPr>
              <a:t>Efficiency:</a:t>
            </a:r>
            <a:r>
              <a:rPr lang="en-US" altLang="en-US" sz="1300" dirty="0">
                <a:solidFill>
                  <a:schemeClr val="tx1"/>
                </a:solidFill>
              </a:rPr>
              <a:t> Streamlined data processing and retraining cycles, allowing faster and scalable deployment of refreshed models to keep predictions current with evolving borrower behavior.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300" b="1" dirty="0">
                <a:solidFill>
                  <a:schemeClr val="tx1"/>
                </a:solidFill>
              </a:rPr>
              <a:t>Governance:</a:t>
            </a:r>
            <a:r>
              <a:rPr lang="en-US" altLang="en-US" sz="1300" dirty="0">
                <a:solidFill>
                  <a:schemeClr val="tx1"/>
                </a:solidFill>
              </a:rPr>
              <a:t> Established transparent, auditable model management aligned with enterprise risk and regulatory standards, ensuring confidence and accountability in production decisions.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300" b="1" dirty="0">
                <a:solidFill>
                  <a:schemeClr val="tx1"/>
                </a:solidFill>
              </a:rPr>
              <a:t>Business Value:</a:t>
            </a:r>
            <a:r>
              <a:rPr lang="en-US" altLang="en-US" sz="1300" dirty="0">
                <a:solidFill>
                  <a:schemeClr val="tx1"/>
                </a:solidFill>
              </a:rPr>
              <a:t> Improved detection of default-prone borrowers reduces bad-loan approvals, safeguards credit portfolio quality, and enhances overall profitability through better risk-adjusted lending.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FCA58-EEA0-26C8-7326-7E168EA5421E}"/>
              </a:ext>
            </a:extLst>
          </p:cNvPr>
          <p:cNvSpPr/>
          <p:nvPr/>
        </p:nvSpPr>
        <p:spPr>
          <a:xfrm>
            <a:off x="437252" y="2038163"/>
            <a:ext cx="3958577" cy="409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CA90AD-EA9B-453B-542F-8851C59DB6B0}"/>
              </a:ext>
            </a:extLst>
          </p:cNvPr>
          <p:cNvSpPr/>
          <p:nvPr/>
        </p:nvSpPr>
        <p:spPr>
          <a:xfrm>
            <a:off x="4645392" y="2038163"/>
            <a:ext cx="3958577" cy="409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54C9-D770-5FFA-188C-49ECA8D8329B}"/>
              </a:ext>
            </a:extLst>
          </p:cNvPr>
          <p:cNvSpPr/>
          <p:nvPr/>
        </p:nvSpPr>
        <p:spPr>
          <a:xfrm>
            <a:off x="8853533" y="2038163"/>
            <a:ext cx="3958577" cy="409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25271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DD2A-5B97-6954-2130-903596BC8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D256-4CA0-72A3-52E7-5084CCC12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8880F-41EF-453E-7D0A-32A749E4B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End-to-end machine learning pipeline: from raw data ingestion to feature engineering, model tuning, deployment, and monitoring.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D39BBFCE-0DB1-C908-610B-B208DA88A1D8}"/>
              </a:ext>
            </a:extLst>
          </p:cNvPr>
          <p:cNvSpPr/>
          <p:nvPr/>
        </p:nvSpPr>
        <p:spPr>
          <a:xfrm>
            <a:off x="10887470" y="2325189"/>
            <a:ext cx="2377989" cy="4741333"/>
          </a:xfrm>
          <a:prstGeom prst="rect">
            <a:avLst/>
          </a:prstGeom>
          <a:solidFill>
            <a:srgbClr val="B8F5ED">
              <a:alpha val="5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4BC0DDB-FC4B-3503-3A75-34E1E2A92415}"/>
              </a:ext>
            </a:extLst>
          </p:cNvPr>
          <p:cNvSpPr/>
          <p:nvPr/>
        </p:nvSpPr>
        <p:spPr>
          <a:xfrm>
            <a:off x="8255027" y="2325189"/>
            <a:ext cx="2545536" cy="4741333"/>
          </a:xfrm>
          <a:prstGeom prst="rect">
            <a:avLst/>
          </a:prstGeom>
          <a:solidFill>
            <a:srgbClr val="FFD6F5">
              <a:alpha val="5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1DB1D4F-A24C-3B86-BBCA-E9FB8BCAD95A}"/>
              </a:ext>
            </a:extLst>
          </p:cNvPr>
          <p:cNvSpPr/>
          <p:nvPr/>
        </p:nvSpPr>
        <p:spPr>
          <a:xfrm>
            <a:off x="5629417" y="2325189"/>
            <a:ext cx="2545536" cy="4741333"/>
          </a:xfrm>
          <a:prstGeom prst="rect">
            <a:avLst/>
          </a:prstGeom>
          <a:solidFill>
            <a:srgbClr val="EDF5FF">
              <a:alpha val="65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0FDE3650-A64C-865D-523A-082F104EB03D}"/>
              </a:ext>
            </a:extLst>
          </p:cNvPr>
          <p:cNvSpPr/>
          <p:nvPr/>
        </p:nvSpPr>
        <p:spPr>
          <a:xfrm>
            <a:off x="150592" y="2325189"/>
            <a:ext cx="5392674" cy="4741333"/>
          </a:xfrm>
          <a:prstGeom prst="rect">
            <a:avLst/>
          </a:prstGeom>
          <a:solidFill>
            <a:srgbClr val="FFF3D9">
              <a:alpha val="65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065E87-E38F-33BB-85E5-1C9D3FF41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" t="24720" r="4106" b="27870"/>
          <a:stretch>
            <a:fillRect/>
          </a:stretch>
        </p:blipFill>
        <p:spPr bwMode="auto">
          <a:xfrm>
            <a:off x="76199" y="1869260"/>
            <a:ext cx="13287375" cy="38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726D0353-3704-11BA-735E-03134B940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263" y="2542377"/>
            <a:ext cx="720000" cy="720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312253-3D8A-6E5D-EA66-9390E56DCA1D}"/>
              </a:ext>
            </a:extLst>
          </p:cNvPr>
          <p:cNvSpPr/>
          <p:nvPr/>
        </p:nvSpPr>
        <p:spPr>
          <a:xfrm>
            <a:off x="1210910" y="2749410"/>
            <a:ext cx="496956" cy="305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ETL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6DAD7AD-A653-1906-CF57-6A58029111A1}"/>
              </a:ext>
            </a:extLst>
          </p:cNvPr>
          <p:cNvSpPr/>
          <p:nvPr/>
        </p:nvSpPr>
        <p:spPr>
          <a:xfrm>
            <a:off x="1934190" y="2571371"/>
            <a:ext cx="496956" cy="662013"/>
          </a:xfrm>
          <a:prstGeom prst="can">
            <a:avLst/>
          </a:prstGeom>
          <a:solidFill>
            <a:srgbClr val="DCD4C6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993"/>
            <a:r>
              <a:rPr lang="en-SG" sz="1400" b="1" dirty="0">
                <a:solidFill>
                  <a:schemeClr val="tx1"/>
                </a:solidFill>
                <a:latin typeface="Calibri"/>
              </a:rPr>
              <a:t>B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241CFBDD-047B-445D-9202-E61558304FFF}"/>
              </a:ext>
            </a:extLst>
          </p:cNvPr>
          <p:cNvSpPr/>
          <p:nvPr/>
        </p:nvSpPr>
        <p:spPr>
          <a:xfrm>
            <a:off x="3380748" y="2571371"/>
            <a:ext cx="496956" cy="662013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993"/>
            <a:r>
              <a:rPr lang="en-SG" sz="1323" b="1" dirty="0">
                <a:solidFill>
                  <a:schemeClr val="tx1"/>
                </a:solidFill>
                <a:latin typeface="Calibri"/>
              </a:rPr>
              <a:t>S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8DFAA60C-B96E-E77D-3B07-B39040534965}"/>
              </a:ext>
            </a:extLst>
          </p:cNvPr>
          <p:cNvSpPr/>
          <p:nvPr/>
        </p:nvSpPr>
        <p:spPr>
          <a:xfrm>
            <a:off x="4827308" y="2571371"/>
            <a:ext cx="496956" cy="662013"/>
          </a:xfrm>
          <a:prstGeom prst="can">
            <a:avLst/>
          </a:prstGeom>
          <a:solidFill>
            <a:srgbClr val="D5DAA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993"/>
            <a:r>
              <a:rPr lang="en-SG" sz="1323" b="1" dirty="0">
                <a:solidFill>
                  <a:schemeClr val="tx1"/>
                </a:solidFill>
                <a:latin typeface="Calibri"/>
              </a:rPr>
              <a:t>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28CE98-69B1-61A0-CCC8-78A610E36C62}"/>
              </a:ext>
            </a:extLst>
          </p:cNvPr>
          <p:cNvSpPr/>
          <p:nvPr/>
        </p:nvSpPr>
        <p:spPr>
          <a:xfrm>
            <a:off x="2657469" y="2749410"/>
            <a:ext cx="496956" cy="305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ETL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65DCEE-83F6-BD11-BA3C-7F973020F482}"/>
              </a:ext>
            </a:extLst>
          </p:cNvPr>
          <p:cNvSpPr/>
          <p:nvPr/>
        </p:nvSpPr>
        <p:spPr>
          <a:xfrm>
            <a:off x="4104027" y="2749410"/>
            <a:ext cx="496956" cy="3059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ETL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054929-9F51-B6F8-8CE4-AB3A50A86D36}"/>
              </a:ext>
            </a:extLst>
          </p:cNvPr>
          <p:cNvCxnSpPr>
            <a:cxnSpLocks/>
          </p:cNvCxnSpPr>
          <p:nvPr/>
        </p:nvCxnSpPr>
        <p:spPr>
          <a:xfrm>
            <a:off x="2431146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D59C5F-6365-AFB1-27D2-0947E5AD1C86}"/>
              </a:ext>
            </a:extLst>
          </p:cNvPr>
          <p:cNvCxnSpPr>
            <a:cxnSpLocks/>
          </p:cNvCxnSpPr>
          <p:nvPr/>
        </p:nvCxnSpPr>
        <p:spPr>
          <a:xfrm>
            <a:off x="3154425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E55DF1-4514-CE15-CB71-879ED90740BF}"/>
              </a:ext>
            </a:extLst>
          </p:cNvPr>
          <p:cNvCxnSpPr>
            <a:cxnSpLocks/>
          </p:cNvCxnSpPr>
          <p:nvPr/>
        </p:nvCxnSpPr>
        <p:spPr>
          <a:xfrm>
            <a:off x="3877704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9FBEB2-D591-FB58-4A7A-16F050822E50}"/>
              </a:ext>
            </a:extLst>
          </p:cNvPr>
          <p:cNvCxnSpPr>
            <a:cxnSpLocks/>
          </p:cNvCxnSpPr>
          <p:nvPr/>
        </p:nvCxnSpPr>
        <p:spPr>
          <a:xfrm>
            <a:off x="4600983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2BCEC3-06F4-9BB1-C470-649B41E4A8EB}"/>
              </a:ext>
            </a:extLst>
          </p:cNvPr>
          <p:cNvCxnSpPr>
            <a:cxnSpLocks/>
          </p:cNvCxnSpPr>
          <p:nvPr/>
        </p:nvCxnSpPr>
        <p:spPr>
          <a:xfrm>
            <a:off x="1707867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11B5CA-CA71-B785-4A37-5C91B4658115}"/>
              </a:ext>
            </a:extLst>
          </p:cNvPr>
          <p:cNvCxnSpPr>
            <a:cxnSpLocks/>
          </p:cNvCxnSpPr>
          <p:nvPr/>
        </p:nvCxnSpPr>
        <p:spPr>
          <a:xfrm>
            <a:off x="984588" y="2898350"/>
            <a:ext cx="22632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2DB39777-1FF9-5084-FBE5-D79BADCAE6F7}"/>
              </a:ext>
            </a:extLst>
          </p:cNvPr>
          <p:cNvGrpSpPr/>
          <p:nvPr/>
        </p:nvGrpSpPr>
        <p:grpSpPr>
          <a:xfrm>
            <a:off x="6989132" y="2467408"/>
            <a:ext cx="720000" cy="2748657"/>
            <a:chOff x="6618683" y="1547116"/>
            <a:chExt cx="720000" cy="27486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0DF217-ED40-D687-9DC8-D0C40778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8683" y="1547116"/>
              <a:ext cx="720000" cy="72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0F8313-A4B1-D0A5-DE76-493FC591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8683" y="3575773"/>
              <a:ext cx="720000" cy="72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1D96A3-73BA-7962-5ACE-5BDF10182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8683" y="2561445"/>
              <a:ext cx="720000" cy="72000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EE80C7-0AA3-0F9B-8966-DF87F701294D}"/>
                </a:ext>
              </a:extLst>
            </p:cNvPr>
            <p:cNvCxnSpPr>
              <a:cxnSpLocks/>
              <a:stCxn id="16" idx="2"/>
              <a:endCxn id="20" idx="0"/>
            </p:cNvCxnSpPr>
            <p:nvPr/>
          </p:nvCxnSpPr>
          <p:spPr>
            <a:xfrm>
              <a:off x="6978683" y="2267116"/>
              <a:ext cx="0" cy="294329"/>
            </a:xfrm>
            <a:prstGeom prst="straightConnector1">
              <a:avLst/>
            </a:prstGeom>
            <a:ln w="19050">
              <a:solidFill>
                <a:srgbClr val="017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C1E4ED5-0D4C-9895-BDD9-1D603A52E35C}"/>
                </a:ext>
              </a:extLst>
            </p:cNvPr>
            <p:cNvCxnSpPr>
              <a:cxnSpLocks/>
              <a:stCxn id="20" idx="2"/>
              <a:endCxn id="18" idx="0"/>
            </p:cNvCxnSpPr>
            <p:nvPr/>
          </p:nvCxnSpPr>
          <p:spPr>
            <a:xfrm>
              <a:off x="6978683" y="3281445"/>
              <a:ext cx="0" cy="294328"/>
            </a:xfrm>
            <a:prstGeom prst="straightConnector1">
              <a:avLst/>
            </a:prstGeom>
            <a:ln w="19050">
              <a:solidFill>
                <a:srgbClr val="017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279BFD7-88A8-3C4A-EA64-D9C0FFE18F35}"/>
              </a:ext>
            </a:extLst>
          </p:cNvPr>
          <p:cNvSpPr txBox="1"/>
          <p:nvPr/>
        </p:nvSpPr>
        <p:spPr>
          <a:xfrm>
            <a:off x="5685126" y="5437769"/>
            <a:ext cx="248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/>
              <a:t>3 Stage Automatic </a:t>
            </a:r>
          </a:p>
          <a:p>
            <a:pPr algn="ctr"/>
            <a:r>
              <a:rPr lang="en-SG" sz="1600" dirty="0"/>
              <a:t>Hyperparameter + Feature Selection Framework</a:t>
            </a:r>
          </a:p>
        </p:txBody>
      </p:sp>
      <p:sp>
        <p:nvSpPr>
          <p:cNvPr id="41" name="Cylinder 40">
            <a:extLst>
              <a:ext uri="{FF2B5EF4-FFF2-40B4-BE49-F238E27FC236}">
                <a16:creationId xmlns:a16="http://schemas.microsoft.com/office/drawing/2014/main" id="{6A09FB63-8A93-AD98-9E10-DB784DA2622F}"/>
              </a:ext>
            </a:extLst>
          </p:cNvPr>
          <p:cNvSpPr/>
          <p:nvPr/>
        </p:nvSpPr>
        <p:spPr>
          <a:xfrm>
            <a:off x="8591063" y="2525395"/>
            <a:ext cx="496956" cy="662013"/>
          </a:xfrm>
          <a:prstGeom prst="can">
            <a:avLst/>
          </a:prstGeom>
          <a:solidFill>
            <a:srgbClr val="D5DAA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993"/>
            <a:r>
              <a:rPr lang="en-SG" sz="1323" b="1" dirty="0">
                <a:solidFill>
                  <a:schemeClr val="tx1"/>
                </a:solidFill>
                <a:latin typeface="Calibri"/>
              </a:rPr>
              <a:t>MR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37EAA55-626B-F74D-896E-CE76EB509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12727" r="6701" b="10460"/>
          <a:stretch>
            <a:fillRect/>
          </a:stretch>
        </p:blipFill>
        <p:spPr bwMode="auto">
          <a:xfrm>
            <a:off x="9459810" y="2707224"/>
            <a:ext cx="973660" cy="38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0F0F26D-6E87-DE7E-76D7-ED024437149A}"/>
              </a:ext>
            </a:extLst>
          </p:cNvPr>
          <p:cNvSpPr/>
          <p:nvPr/>
        </p:nvSpPr>
        <p:spPr>
          <a:xfrm>
            <a:off x="11330921" y="2656363"/>
            <a:ext cx="650524" cy="48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X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A71F92F-0028-9448-F994-D21A1EC71D24}"/>
              </a:ext>
            </a:extLst>
          </p:cNvPr>
          <p:cNvSpPr/>
          <p:nvPr/>
        </p:nvSpPr>
        <p:spPr>
          <a:xfrm>
            <a:off x="12208379" y="2656363"/>
            <a:ext cx="650524" cy="4839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ysClr val="windowText" lastClr="000000"/>
                </a:solidFill>
              </a:rPr>
              <a:t>AUC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5C892-7E5A-A93F-E23A-BAC24E0BE853}"/>
              </a:ext>
            </a:extLst>
          </p:cNvPr>
          <p:cNvSpPr txBox="1"/>
          <p:nvPr/>
        </p:nvSpPr>
        <p:spPr>
          <a:xfrm>
            <a:off x="7854708" y="6368829"/>
            <a:ext cx="334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/>
              <a:t>Deploy with Airflow</a:t>
            </a:r>
            <a:br>
              <a:rPr lang="en-SG" sz="1600" b="1" dirty="0"/>
            </a:br>
            <a:r>
              <a:rPr lang="en-SG" sz="1600" b="1" dirty="0"/>
              <a:t>Monthly Scheduler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EB84AB-E056-3F01-94C2-2745869D97D4}"/>
              </a:ext>
            </a:extLst>
          </p:cNvPr>
          <p:cNvSpPr txBox="1"/>
          <p:nvPr/>
        </p:nvSpPr>
        <p:spPr>
          <a:xfrm>
            <a:off x="10433470" y="6491940"/>
            <a:ext cx="334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/>
              <a:t>Monitoring &amp; Governance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2A59D6-D768-1D05-DAD4-CC5D2E0B86F5}"/>
              </a:ext>
            </a:extLst>
          </p:cNvPr>
          <p:cNvSpPr txBox="1"/>
          <p:nvPr/>
        </p:nvSpPr>
        <p:spPr>
          <a:xfrm>
            <a:off x="343334" y="3512448"/>
            <a:ext cx="15908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Bronze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Extract raw data from backend data source</a:t>
            </a:r>
            <a:endParaRPr lang="en-US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4F22E8-51CE-6716-4864-D050D9B884D0}"/>
              </a:ext>
            </a:extLst>
          </p:cNvPr>
          <p:cNvSpPr txBox="1"/>
          <p:nvPr/>
        </p:nvSpPr>
        <p:spPr>
          <a:xfrm>
            <a:off x="1934190" y="3512448"/>
            <a:ext cx="15908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Silver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Data cleaning of raw Bronze data</a:t>
            </a:r>
            <a:endParaRPr lang="en-US" alt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BF6A74-A702-4160-8993-DB4B6DA670E3}"/>
              </a:ext>
            </a:extLst>
          </p:cNvPr>
          <p:cNvSpPr txBox="1"/>
          <p:nvPr/>
        </p:nvSpPr>
        <p:spPr>
          <a:xfrm>
            <a:off x="3572605" y="3530578"/>
            <a:ext cx="19470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Gold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black"/>
                </a:solidFill>
                <a:latin typeface="Arial" panose="020B0604020202020204" pitchFamily="34" charset="0"/>
              </a:rPr>
              <a:t>Feature engineering for new, insightful, and non-linear features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6B166E-73C9-AA9F-2E60-AC3C6BB0CF51}"/>
              </a:ext>
            </a:extLst>
          </p:cNvPr>
          <p:cNvSpPr txBox="1"/>
          <p:nvPr/>
        </p:nvSpPr>
        <p:spPr>
          <a:xfrm>
            <a:off x="287104" y="4777585"/>
            <a:ext cx="5203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Numerical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Outliers handling, null/ placeholder coercion, string to float/int cleaning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Categorical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Regular expression cleaning, binning, binary/indicator variables 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(e.g. Type of loan split into 1 column for 0/1 for each loan type)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Imputation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Missing values fill with mean of group (e.g. NA salary filled with avg. of job)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27D7FF-687A-CC48-219B-0C445DA94EAF}"/>
              </a:ext>
            </a:extLst>
          </p:cNvPr>
          <p:cNvSpPr txBox="1"/>
          <p:nvPr/>
        </p:nvSpPr>
        <p:spPr>
          <a:xfrm>
            <a:off x="287104" y="5726007"/>
            <a:ext cx="5124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Ratio Metrics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Taking ratios of variables of absolute monetary values into new scale-independent financial ratios. E.g. Debt-to-income, Dept-per-loan, EMI-to-income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Non-linear Transformations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: Log, squared, cubed</a:t>
            </a:r>
          </a:p>
          <a:p>
            <a:pPr defTabSz="6719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altLang="en-US" sz="1000" b="1" i="1" dirty="0">
                <a:solidFill>
                  <a:prstClr val="black"/>
                </a:solidFill>
                <a:latin typeface="Arial" panose="020B0604020202020204" pitchFamily="34" charset="0"/>
              </a:rPr>
              <a:t>Threshold / Binning: </a:t>
            </a:r>
            <a:r>
              <a:rPr lang="en-SG" altLang="en-US" sz="1000" dirty="0">
                <a:solidFill>
                  <a:prstClr val="black"/>
                </a:solidFill>
                <a:latin typeface="Arial" panose="020B0604020202020204" pitchFamily="34" charset="0"/>
              </a:rPr>
              <a:t>Simplify continuous variables into bins or ordinal categories</a:t>
            </a:r>
            <a:endParaRPr lang="en-US" altLang="en-US" sz="1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C99DD6-0324-5F2A-A321-5F48439FD478}"/>
              </a:ext>
            </a:extLst>
          </p:cNvPr>
          <p:cNvSpPr txBox="1"/>
          <p:nvPr/>
        </p:nvSpPr>
        <p:spPr>
          <a:xfrm>
            <a:off x="1056531" y="6471354"/>
            <a:ext cx="334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/>
              <a:t>Medallion Data Framework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0E5B82-1726-15B2-F355-BE02BE06D311}"/>
              </a:ext>
            </a:extLst>
          </p:cNvPr>
          <p:cNvSpPr txBox="1"/>
          <p:nvPr/>
        </p:nvSpPr>
        <p:spPr>
          <a:xfrm>
            <a:off x="5221851" y="6471354"/>
            <a:ext cx="3346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b="1" dirty="0"/>
              <a:t>Model Training &amp; Tuning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A2E83B-59E9-5806-873B-0E0945E96983}"/>
              </a:ext>
            </a:extLst>
          </p:cNvPr>
          <p:cNvSpPr txBox="1"/>
          <p:nvPr/>
        </p:nvSpPr>
        <p:spPr>
          <a:xfrm>
            <a:off x="8341927" y="3507704"/>
            <a:ext cx="2327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Model Registry</a:t>
            </a:r>
          </a:p>
          <a:p>
            <a:r>
              <a:rPr lang="en-SG" sz="1600" dirty="0"/>
              <a:t>Stores the best XGB model after tuning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04C01F-CE6C-6E43-854E-BD14A0C2B101}"/>
              </a:ext>
            </a:extLst>
          </p:cNvPr>
          <p:cNvSpPr txBox="1"/>
          <p:nvPr/>
        </p:nvSpPr>
        <p:spPr>
          <a:xfrm>
            <a:off x="8341927" y="4491372"/>
            <a:ext cx="2327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Airflow</a:t>
            </a:r>
          </a:p>
          <a:p>
            <a:r>
              <a:rPr lang="en-SG" sz="1600" dirty="0"/>
              <a:t>Schedule monthly inference on new snapshot data</a:t>
            </a:r>
          </a:p>
          <a:p>
            <a:r>
              <a:rPr lang="en-SG" sz="1600" dirty="0"/>
              <a:t>(or manual trigger)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FADD85-B0F3-CB3B-FCA0-3120D3F43D95}"/>
              </a:ext>
            </a:extLst>
          </p:cNvPr>
          <p:cNvSpPr txBox="1"/>
          <p:nvPr/>
        </p:nvSpPr>
        <p:spPr>
          <a:xfrm>
            <a:off x="10873447" y="3469022"/>
            <a:ext cx="25201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Feature Drift</a:t>
            </a:r>
          </a:p>
          <a:p>
            <a:r>
              <a:rPr lang="en-SG" sz="1600" dirty="0"/>
              <a:t>Monitors distribution of reference vs new data with KS Statistical Test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272DD6-C66A-8505-5AD2-1B802B9F50DF}"/>
              </a:ext>
            </a:extLst>
          </p:cNvPr>
          <p:cNvSpPr txBox="1"/>
          <p:nvPr/>
        </p:nvSpPr>
        <p:spPr>
          <a:xfrm>
            <a:off x="10873447" y="4611148"/>
            <a:ext cx="2520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Prediction AUC Drift</a:t>
            </a:r>
          </a:p>
          <a:p>
            <a:r>
              <a:rPr lang="en-SG" sz="1600" dirty="0"/>
              <a:t>Monitors new inference performance across time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665FF9-F766-E53D-521A-48B6A1052F49}"/>
              </a:ext>
            </a:extLst>
          </p:cNvPr>
          <p:cNvSpPr txBox="1"/>
          <p:nvPr/>
        </p:nvSpPr>
        <p:spPr>
          <a:xfrm>
            <a:off x="10873447" y="5512049"/>
            <a:ext cx="2520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Email Alerts</a:t>
            </a:r>
          </a:p>
          <a:p>
            <a:r>
              <a:rPr lang="en-SG" sz="1600" dirty="0"/>
              <a:t>Sends alert if model performance worsens</a:t>
            </a: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6CE8B13D-9366-CFF2-589A-1F9BA3588011}"/>
              </a:ext>
            </a:extLst>
          </p:cNvPr>
          <p:cNvCxnSpPr>
            <a:cxnSpLocks/>
          </p:cNvCxnSpPr>
          <p:nvPr/>
        </p:nvCxnSpPr>
        <p:spPr>
          <a:xfrm>
            <a:off x="9120286" y="2898350"/>
            <a:ext cx="38558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E1EB22B5-EA43-4110-7DEA-AADFD8F80D78}"/>
              </a:ext>
            </a:extLst>
          </p:cNvPr>
          <p:cNvSpPr txBox="1"/>
          <p:nvPr/>
        </p:nvSpPr>
        <p:spPr>
          <a:xfrm>
            <a:off x="5961093" y="2559311"/>
            <a:ext cx="681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b="1" dirty="0"/>
              <a:t>Initial</a:t>
            </a:r>
          </a:p>
          <a:p>
            <a:pPr algn="ctr"/>
            <a:r>
              <a:rPr lang="en-SG" sz="1400" b="1" dirty="0"/>
              <a:t>Tuning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FD871792-A32B-FBD8-B29B-BB53E3290E29}"/>
              </a:ext>
            </a:extLst>
          </p:cNvPr>
          <p:cNvSpPr txBox="1"/>
          <p:nvPr/>
        </p:nvSpPr>
        <p:spPr>
          <a:xfrm>
            <a:off x="5693337" y="3625341"/>
            <a:ext cx="1209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SHAP Feature Importance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064703AD-B5CC-052F-1BC2-9FB3DD9D55BF}"/>
              </a:ext>
            </a:extLst>
          </p:cNvPr>
          <p:cNvSpPr txBox="1"/>
          <p:nvPr/>
        </p:nvSpPr>
        <p:spPr>
          <a:xfrm>
            <a:off x="5685126" y="4491368"/>
            <a:ext cx="1209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Final Tuning + Feature Selection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55FCBF60-8875-0FD0-FAE9-C96484470B93}"/>
              </a:ext>
            </a:extLst>
          </p:cNvPr>
          <p:cNvSpPr txBox="1"/>
          <p:nvPr/>
        </p:nvSpPr>
        <p:spPr>
          <a:xfrm>
            <a:off x="287104" y="4554270"/>
            <a:ext cx="1751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Silver Overview</a:t>
            </a:r>
            <a:endParaRPr lang="en-SG" sz="1400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0EB219D5-2B2A-FE1B-DC1E-7A8026FF7F8D}"/>
              </a:ext>
            </a:extLst>
          </p:cNvPr>
          <p:cNvSpPr txBox="1"/>
          <p:nvPr/>
        </p:nvSpPr>
        <p:spPr>
          <a:xfrm>
            <a:off x="287104" y="5508280"/>
            <a:ext cx="1751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Gold Overview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980595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5307-406E-1E0B-5D0B-CE01995F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B47F7D-E4D0-FB1A-7965-202BB81CC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563103"/>
              </p:ext>
            </p:extLst>
          </p:nvPr>
        </p:nvGraphicFramePr>
        <p:xfrm>
          <a:off x="438423" y="5719860"/>
          <a:ext cx="12354710" cy="1480870"/>
        </p:xfrm>
        <a:graphic>
          <a:graphicData uri="http://schemas.openxmlformats.org/drawingml/2006/table">
            <a:tbl>
              <a:tblPr/>
              <a:tblGrid>
                <a:gridCol w="926866">
                  <a:extLst>
                    <a:ext uri="{9D8B030D-6E8A-4147-A177-3AD203B41FA5}">
                      <a16:colId xmlns:a16="http://schemas.microsoft.com/office/drawing/2014/main" val="2090762394"/>
                    </a:ext>
                  </a:extLst>
                </a:gridCol>
                <a:gridCol w="1667472">
                  <a:extLst>
                    <a:ext uri="{9D8B030D-6E8A-4147-A177-3AD203B41FA5}">
                      <a16:colId xmlns:a16="http://schemas.microsoft.com/office/drawing/2014/main" val="1902296960"/>
                    </a:ext>
                  </a:extLst>
                </a:gridCol>
                <a:gridCol w="3442038">
                  <a:extLst>
                    <a:ext uri="{9D8B030D-6E8A-4147-A177-3AD203B41FA5}">
                      <a16:colId xmlns:a16="http://schemas.microsoft.com/office/drawing/2014/main" val="937107304"/>
                    </a:ext>
                  </a:extLst>
                </a:gridCol>
                <a:gridCol w="6318334">
                  <a:extLst>
                    <a:ext uri="{9D8B030D-6E8A-4147-A177-3AD203B41FA5}">
                      <a16:colId xmlns:a16="http://schemas.microsoft.com/office/drawing/2014/main" val="352285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SG" sz="1400" dirty="0">
                        <a:solidFill>
                          <a:schemeClr val="bg1"/>
                        </a:solidFill>
                      </a:endParaRP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1">
                          <a:solidFill>
                            <a:schemeClr val="bg1"/>
                          </a:solidFill>
                        </a:rPr>
                        <a:t>Period</a:t>
                      </a:r>
                      <a:endParaRPr lang="en-SG" sz="1400">
                        <a:solidFill>
                          <a:schemeClr val="bg1"/>
                        </a:solidFill>
                      </a:endParaRP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1">
                          <a:solidFill>
                            <a:schemeClr val="bg1"/>
                          </a:solidFill>
                        </a:rPr>
                        <a:t>Purpose / Usage</a:t>
                      </a:r>
                      <a:endParaRPr lang="en-SG" sz="1400">
                        <a:solidFill>
                          <a:schemeClr val="bg1"/>
                        </a:solidFill>
                      </a:endParaRP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SG" sz="1400" dirty="0">
                        <a:solidFill>
                          <a:schemeClr val="bg1"/>
                        </a:solidFill>
                      </a:endParaRP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04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Train / Val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/>
                        <a:t>Jul 2023 – Mar 2024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Model training, tuning, and feature selection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Used to train models and optimize hyperparameters through cross-validation.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310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Test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Apr 2024 – Jun 2024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dirty="0"/>
                        <a:t>Final model evaluation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Held out for unbiased assessment of model performance before deployment.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896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/>
                        <a:t>OOT 1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Jul 2024 – Sep 2024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dirty="0"/>
                        <a:t>Out-of-time validation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Simulates model behavior on unseen, time-shifted data to check temporal stability.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983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/>
                        <a:t>OOT 2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 b="0" dirty="0"/>
                        <a:t>Oct 2024 – Dec 2024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400"/>
                        <a:t>Production inference simulation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Represents real-world performance via the deployed inference pipeline.</a:t>
                      </a:r>
                    </a:p>
                  </a:txBody>
                  <a:tcPr marL="82814" marR="82814" marT="41407" marB="41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60965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6F28173-0E58-3867-4886-A8D61A5F13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Splitting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C83FC-4512-50D8-18BE-AE9D9977D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Temporal data splits </a:t>
            </a:r>
            <a:r>
              <a:rPr lang="en-US" b="1" dirty="0"/>
              <a:t>ensure sufficient tuning data </a:t>
            </a:r>
            <a:r>
              <a:rPr lang="en-US" dirty="0"/>
              <a:t>and independent validation windows, </a:t>
            </a:r>
            <a:r>
              <a:rPr lang="en-US" b="1" dirty="0"/>
              <a:t>enabling robust evaluation and confidence </a:t>
            </a:r>
            <a:r>
              <a:rPr lang="en-US" dirty="0"/>
              <a:t>in model performance and inference stability before deployment.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441607-3B51-7E35-9A8C-7BDF95D73E9A}"/>
              </a:ext>
            </a:extLst>
          </p:cNvPr>
          <p:cNvSpPr txBox="1"/>
          <p:nvPr/>
        </p:nvSpPr>
        <p:spPr>
          <a:xfrm>
            <a:off x="9550402" y="2625675"/>
            <a:ext cx="35102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5 fold cross validation used for more accurate estimation of model performance for each hyperparameter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/>
              <a:t>Robust train/test/OOT split to ensure confidence in model performance &amp;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505969-4A33-9525-A2A4-6F35A52A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3" y="2043373"/>
            <a:ext cx="8830734" cy="34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0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98508-114A-CD00-F559-734471A71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44BA-2A36-5013-EA8D-08BD4B13C2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Training &amp;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CD8CF-59E6-987D-101E-8EA055C59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3-Stage Integrated Hyperparameter Tuning and Feature Selection. Enables automatic and efficient tuning of model together with feature selection. Critical since feature set will affect optimal hyperparameter and vice versa.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08BD2-4132-DEDB-F34B-88CB5859277C}"/>
              </a:ext>
            </a:extLst>
          </p:cNvPr>
          <p:cNvSpPr txBox="1"/>
          <p:nvPr/>
        </p:nvSpPr>
        <p:spPr>
          <a:xfrm>
            <a:off x="1950508" y="1930743"/>
            <a:ext cx="3375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Productivity Gain </a:t>
            </a:r>
            <a:r>
              <a:rPr lang="en-SG" dirty="0"/>
              <a:t>with </a:t>
            </a:r>
            <a:r>
              <a:rPr lang="en-SG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Automatic</a:t>
            </a:r>
            <a:r>
              <a:rPr lang="en-SG" dirty="0"/>
              <a:t> Hyperparameter tuning + Feature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B39D8-06E1-8F31-0BCB-72394F69DEF8}"/>
              </a:ext>
            </a:extLst>
          </p:cNvPr>
          <p:cNvSpPr txBox="1"/>
          <p:nvPr/>
        </p:nvSpPr>
        <p:spPr>
          <a:xfrm>
            <a:off x="8009467" y="1884722"/>
            <a:ext cx="2988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E46C0A"/>
                </a:solidFill>
              </a:rPr>
              <a:t>Optimality</a:t>
            </a:r>
            <a:r>
              <a:rPr lang="en-SG" dirty="0"/>
              <a:t> where feature set and hyperparameters are </a:t>
            </a:r>
            <a:r>
              <a:rPr lang="en-SG" sz="2400" b="1" dirty="0">
                <a:solidFill>
                  <a:srgbClr val="E46C0A"/>
                </a:solidFill>
              </a:rPr>
              <a:t>tuned concurrently</a:t>
            </a:r>
            <a:endParaRPr lang="en-SG" b="1" dirty="0">
              <a:solidFill>
                <a:srgbClr val="E46C0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19665E-5F53-D115-1B5C-284A7FC8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30" y="3332906"/>
            <a:ext cx="12791914" cy="3945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C54C4F-C4AE-7743-8BB0-2849A35D13C0}"/>
              </a:ext>
            </a:extLst>
          </p:cNvPr>
          <p:cNvSpPr txBox="1"/>
          <p:nvPr/>
        </p:nvSpPr>
        <p:spPr>
          <a:xfrm>
            <a:off x="323930" y="7058123"/>
            <a:ext cx="6331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* Tuned using </a:t>
            </a:r>
            <a:r>
              <a:rPr lang="en-SG" sz="1400" dirty="0" err="1"/>
              <a:t>TreeBasedSampler</a:t>
            </a:r>
            <a:r>
              <a:rPr lang="en-SG" sz="1400" dirty="0"/>
              <a:t> in </a:t>
            </a:r>
            <a:r>
              <a:rPr lang="en-SG" sz="1400" dirty="0" err="1"/>
              <a:t>Optuna</a:t>
            </a:r>
            <a:r>
              <a:rPr lang="en-SG" sz="1400" dirty="0"/>
              <a:t> for cost-efficient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366880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73BB-35B1-22D6-B241-A605574E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AF0C-02A9-4F6C-4C7F-603EC31D1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974E3-DC5D-8990-3B6E-11E8B8B25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Automated monitoring of model performance and feature drift to safeguard long-term predictive integrity.</a:t>
            </a:r>
          </a:p>
        </p:txBody>
      </p:sp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8CB7C8DC-8005-D423-1AE5-A2D3A258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94" y="5219675"/>
            <a:ext cx="3640000" cy="2340000"/>
          </a:xfrm>
          <a:prstGeom prst="rect">
            <a:avLst/>
          </a:prstGeom>
        </p:spPr>
      </p:pic>
      <p:pic>
        <p:nvPicPr>
          <p:cNvPr id="14" name="Picture 13" descr="A graph with a line&#10;&#10;AI-generated content may be incorrect.">
            <a:extLst>
              <a:ext uri="{FF2B5EF4-FFF2-40B4-BE49-F238E27FC236}">
                <a16:creationId xmlns:a16="http://schemas.microsoft.com/office/drawing/2014/main" id="{8A4966EA-6FB5-0B6D-046F-76D630F9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864" y="5219675"/>
            <a:ext cx="3640000" cy="23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E093B6-D93C-5278-4D88-1114C205B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712" y="2243432"/>
            <a:ext cx="6533554" cy="807661"/>
          </a:xfrm>
          <a:prstGeom prst="rect">
            <a:avLst/>
          </a:prstGeom>
        </p:spPr>
      </p:pic>
      <p:pic>
        <p:nvPicPr>
          <p:cNvPr id="18" name="Picture 17" descr="A graph with red green and blue lines&#10;&#10;AI-generated content may be incorrect.">
            <a:extLst>
              <a:ext uri="{FF2B5EF4-FFF2-40B4-BE49-F238E27FC236}">
                <a16:creationId xmlns:a16="http://schemas.microsoft.com/office/drawing/2014/main" id="{D1B42623-58A9-EF6C-E0C8-40D525637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864" y="3164079"/>
            <a:ext cx="3360000" cy="2160000"/>
          </a:xfrm>
          <a:prstGeom prst="rect">
            <a:avLst/>
          </a:prstGeom>
        </p:spPr>
      </p:pic>
      <p:pic>
        <p:nvPicPr>
          <p:cNvPr id="20" name="Picture 19" descr="A graph of performance by data split&#10;&#10;AI-generated content may be incorrect.">
            <a:extLst>
              <a:ext uri="{FF2B5EF4-FFF2-40B4-BE49-F238E27FC236}">
                <a16:creationId xmlns:a16="http://schemas.microsoft.com/office/drawing/2014/main" id="{0C1F0F87-A902-E88A-7821-F8E19401A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77" y="3135193"/>
            <a:ext cx="3360000" cy="21600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DC1F579-EE07-6B1A-7018-511E34ABC707}"/>
              </a:ext>
            </a:extLst>
          </p:cNvPr>
          <p:cNvSpPr/>
          <p:nvPr/>
        </p:nvSpPr>
        <p:spPr>
          <a:xfrm>
            <a:off x="361950" y="2345102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45056-A433-2EF0-52A9-F089EC4144F4}"/>
              </a:ext>
            </a:extLst>
          </p:cNvPr>
          <p:cNvSpPr txBox="1"/>
          <p:nvPr/>
        </p:nvSpPr>
        <p:spPr>
          <a:xfrm>
            <a:off x="857379" y="2270032"/>
            <a:ext cx="4933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Overall Status Summary</a:t>
            </a:r>
          </a:p>
          <a:p>
            <a:r>
              <a:rPr lang="en-SG" dirty="0"/>
              <a:t>Birds-eye view of status of inference data &amp; model performance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D52807-0F36-BB4B-8B0D-01435FD985DA}"/>
              </a:ext>
            </a:extLst>
          </p:cNvPr>
          <p:cNvSpPr/>
          <p:nvPr/>
        </p:nvSpPr>
        <p:spPr>
          <a:xfrm>
            <a:off x="361950" y="3677223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E8ED70-9EF4-CDA4-14ED-3B4F82A9C8DA}"/>
              </a:ext>
            </a:extLst>
          </p:cNvPr>
          <p:cNvSpPr txBox="1"/>
          <p:nvPr/>
        </p:nvSpPr>
        <p:spPr>
          <a:xfrm>
            <a:off x="857379" y="3625394"/>
            <a:ext cx="493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Inference Model Performance</a:t>
            </a:r>
          </a:p>
          <a:p>
            <a:r>
              <a:rPr lang="en-SG" dirty="0"/>
              <a:t>Compares model train, test, and OOT performance to the new inference performance</a:t>
            </a:r>
          </a:p>
          <a:p>
            <a:r>
              <a:rPr lang="en-SG" dirty="0"/>
              <a:t>Highlights any model AUC performance degradation for investigation (3 Tiered Alert)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B18C49-A8B2-FFDE-E178-EDF278E8946B}"/>
              </a:ext>
            </a:extLst>
          </p:cNvPr>
          <p:cNvSpPr/>
          <p:nvPr/>
        </p:nvSpPr>
        <p:spPr>
          <a:xfrm>
            <a:off x="361950" y="5647945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364EB-D90D-DD21-FBA8-198109CCEEE8}"/>
              </a:ext>
            </a:extLst>
          </p:cNvPr>
          <p:cNvSpPr txBox="1"/>
          <p:nvPr/>
        </p:nvSpPr>
        <p:spPr>
          <a:xfrm>
            <a:off x="857379" y="5629984"/>
            <a:ext cx="493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Feature Drift Comparison</a:t>
            </a:r>
          </a:p>
          <a:p>
            <a:r>
              <a:rPr lang="en-SG" dirty="0"/>
              <a:t>Compares the input features distribution for the train, test, and OOT against the new inference data</a:t>
            </a:r>
          </a:p>
          <a:p>
            <a:r>
              <a:rPr lang="en-SG" dirty="0"/>
              <a:t>Highlights any drift (KPSS statistical test p = 0.05) for investigation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2FBB8-ED59-4FEB-58DE-823D0CB3AF54}"/>
              </a:ext>
            </a:extLst>
          </p:cNvPr>
          <p:cNvSpPr txBox="1"/>
          <p:nvPr/>
        </p:nvSpPr>
        <p:spPr>
          <a:xfrm>
            <a:off x="285636" y="1711818"/>
            <a:ext cx="1217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Summarized Monitoring Reports </a:t>
            </a:r>
            <a:r>
              <a:rPr lang="en-SG" sz="2400" i="1" dirty="0">
                <a:solidFill>
                  <a:schemeClr val="bg1">
                    <a:lumMod val="65000"/>
                  </a:schemeClr>
                </a:solidFill>
              </a:rPr>
              <a:t>(reports/</a:t>
            </a:r>
            <a:r>
              <a:rPr lang="en-SG" sz="2400" i="1" dirty="0" err="1">
                <a:solidFill>
                  <a:schemeClr val="bg1">
                    <a:lumMod val="65000"/>
                  </a:schemeClr>
                </a:solidFill>
              </a:rPr>
              <a:t>aggregated_manual</a:t>
            </a:r>
            <a:r>
              <a:rPr lang="en-SG" sz="2400" i="1" dirty="0">
                <a:solidFill>
                  <a:schemeClr val="bg1">
                    <a:lumMod val="65000"/>
                  </a:schemeClr>
                </a:solidFill>
              </a:rPr>
              <a:t>/aggregated_plotly_report.html)</a:t>
            </a:r>
          </a:p>
        </p:txBody>
      </p:sp>
    </p:spTree>
    <p:extLst>
      <p:ext uri="{BB962C8B-B14F-4D97-AF65-F5344CB8AC3E}">
        <p14:creationId xmlns:p14="http://schemas.microsoft.com/office/powerpoint/2010/main" val="13811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E6C8E-F5F1-51E2-D9B4-A2803B81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6271-2573-6430-101E-FEE916DE0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Governance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E2125-CEC6-A157-648A-EBDB7AF0B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Automated governance framework that continuously monitors model health, detects performance degradation, and triggers tiered alerts for retraining actions.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0B00C6-CC66-34F0-4211-2E083FC62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54625"/>
              </p:ext>
            </p:extLst>
          </p:nvPr>
        </p:nvGraphicFramePr>
        <p:xfrm>
          <a:off x="361950" y="1949570"/>
          <a:ext cx="12182474" cy="1402080"/>
        </p:xfrm>
        <a:graphic>
          <a:graphicData uri="http://schemas.openxmlformats.org/drawingml/2006/table">
            <a:tbl>
              <a:tblPr/>
              <a:tblGrid>
                <a:gridCol w="2789254">
                  <a:extLst>
                    <a:ext uri="{9D8B030D-6E8A-4147-A177-3AD203B41FA5}">
                      <a16:colId xmlns:a16="http://schemas.microsoft.com/office/drawing/2014/main" val="238834023"/>
                    </a:ext>
                  </a:extLst>
                </a:gridCol>
                <a:gridCol w="3142208">
                  <a:extLst>
                    <a:ext uri="{9D8B030D-6E8A-4147-A177-3AD203B41FA5}">
                      <a16:colId xmlns:a16="http://schemas.microsoft.com/office/drawing/2014/main" val="1915062338"/>
                    </a:ext>
                  </a:extLst>
                </a:gridCol>
                <a:gridCol w="6251012">
                  <a:extLst>
                    <a:ext uri="{9D8B030D-6E8A-4147-A177-3AD203B41FA5}">
                      <a16:colId xmlns:a16="http://schemas.microsoft.com/office/drawing/2014/main" val="1464583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b="1" dirty="0">
                          <a:solidFill>
                            <a:schemeClr val="bg1"/>
                          </a:solidFill>
                        </a:rPr>
                        <a:t>Level</a:t>
                      </a:r>
                      <a:endParaRPr lang="en-SG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700" b="1" dirty="0">
                          <a:solidFill>
                            <a:schemeClr val="bg1"/>
                          </a:solidFill>
                        </a:rPr>
                        <a:t>Condition (AUC Drop vs OOT)</a:t>
                      </a:r>
                      <a:endParaRPr lang="fr-FR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b="1" dirty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en-SG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738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/>
                        <a:t>🟡 </a:t>
                      </a:r>
                      <a:r>
                        <a:rPr lang="en-SG" sz="1700" b="1"/>
                        <a:t>Info / Warning</a:t>
                      </a:r>
                      <a:endParaRPr lang="en-SG" sz="17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dirty="0"/>
                        <a:t>≥ 5% relative drop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Log drift event; email summary; continue monitoring next cycle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84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/>
                        <a:t>🟠 </a:t>
                      </a:r>
                      <a:r>
                        <a:rPr lang="en-SG" sz="1700" b="1"/>
                        <a:t>Alert / Investigate</a:t>
                      </a:r>
                      <a:endParaRPr lang="en-SG" sz="17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dirty="0"/>
                        <a:t>≥ 10% relative drop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Deep-dive diagnostics (feature drift, calibration, segment AUCs)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324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dirty="0"/>
                        <a:t>🔴 </a:t>
                      </a:r>
                      <a:r>
                        <a:rPr lang="en-SG" sz="1700" b="1" dirty="0"/>
                        <a:t>Critical / Retrain</a:t>
                      </a:r>
                      <a:endParaRPr lang="en-SG" sz="17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700" dirty="0"/>
                        <a:t>≥ 15% relative drop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Trigger model retraining &amp; shadow test new model before promotion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969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E5676F9-9FB7-6A24-130B-E7EB0A2C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163952"/>
            <a:ext cx="6039591" cy="1850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45296-4153-EF96-EC2C-9B0F461D1A86}"/>
              </a:ext>
            </a:extLst>
          </p:cNvPr>
          <p:cNvSpPr txBox="1"/>
          <p:nvPr/>
        </p:nvSpPr>
        <p:spPr>
          <a:xfrm>
            <a:off x="361950" y="3592531"/>
            <a:ext cx="889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Simulated email </a:t>
            </a:r>
            <a:r>
              <a:rPr lang="en-SG" sz="2400" i="1" dirty="0">
                <a:solidFill>
                  <a:schemeClr val="bg1">
                    <a:lumMod val="65000"/>
                  </a:schemeClr>
                </a:solidFill>
              </a:rPr>
              <a:t>(reports/</a:t>
            </a:r>
            <a:r>
              <a:rPr lang="en-SG" sz="2400" i="1" dirty="0" err="1">
                <a:solidFill>
                  <a:schemeClr val="bg1">
                    <a:lumMod val="65000"/>
                  </a:schemeClr>
                </a:solidFill>
              </a:rPr>
              <a:t>aggregated_manual</a:t>
            </a:r>
            <a:r>
              <a:rPr lang="en-SG" sz="2400" i="1" dirty="0">
                <a:solidFill>
                  <a:schemeClr val="bg1">
                    <a:lumMod val="65000"/>
                  </a:schemeClr>
                </a:solidFill>
              </a:rPr>
              <a:t>/alert_simulation.html)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7FFF2-1CD6-9211-3F7F-806512D19237}"/>
              </a:ext>
            </a:extLst>
          </p:cNvPr>
          <p:cNvSpPr txBox="1"/>
          <p:nvPr/>
        </p:nvSpPr>
        <p:spPr>
          <a:xfrm>
            <a:off x="375116" y="6230148"/>
            <a:ext cx="3774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*Threshold manually set to 120% for simulation purposes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DDADEF-A4EE-A6E8-4BAB-F644BE170BC6}"/>
              </a:ext>
            </a:extLst>
          </p:cNvPr>
          <p:cNvSpPr/>
          <p:nvPr/>
        </p:nvSpPr>
        <p:spPr>
          <a:xfrm>
            <a:off x="7038235" y="4379389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D34E2-5677-28FA-0DB7-D6D7CB9C54A8}"/>
              </a:ext>
            </a:extLst>
          </p:cNvPr>
          <p:cNvSpPr txBox="1"/>
          <p:nvPr/>
        </p:nvSpPr>
        <p:spPr>
          <a:xfrm>
            <a:off x="7533664" y="4361428"/>
            <a:ext cx="5755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Email Alert for Feature Drift</a:t>
            </a:r>
          </a:p>
          <a:p>
            <a:r>
              <a:rPr lang="en-SG" dirty="0"/>
              <a:t>Highlights drift in features if KPSS test significant (p&lt;0.05). Feature plot attached at the bottom of the HTML.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7549D8-2E23-7340-5212-7FE5419F3A99}"/>
              </a:ext>
            </a:extLst>
          </p:cNvPr>
          <p:cNvSpPr/>
          <p:nvPr/>
        </p:nvSpPr>
        <p:spPr>
          <a:xfrm>
            <a:off x="7038235" y="5591990"/>
            <a:ext cx="385869" cy="38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1B871-DBE2-A2F6-BF63-7B45841DDC06}"/>
              </a:ext>
            </a:extLst>
          </p:cNvPr>
          <p:cNvSpPr txBox="1"/>
          <p:nvPr/>
        </p:nvSpPr>
        <p:spPr>
          <a:xfrm>
            <a:off x="7533664" y="5574029"/>
            <a:ext cx="4933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Email Alert </a:t>
            </a:r>
          </a:p>
          <a:p>
            <a:r>
              <a:rPr lang="en-SG" dirty="0"/>
              <a:t>Compares model train, test, and OOT performance to the new inference performance</a:t>
            </a:r>
          </a:p>
          <a:p>
            <a:r>
              <a:rPr lang="en-SG" dirty="0"/>
              <a:t>Highlights any model AUC performance degradation for investigation (3 Tiered Alert)</a:t>
            </a:r>
          </a:p>
        </p:txBody>
      </p:sp>
    </p:spTree>
    <p:extLst>
      <p:ext uri="{BB962C8B-B14F-4D97-AF65-F5344CB8AC3E}">
        <p14:creationId xmlns:p14="http://schemas.microsoft.com/office/powerpoint/2010/main" val="41494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A867-ACFE-DF86-E143-5A1082B92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21EF-4A23-7F0E-78C4-8F092B080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Training &amp; Tuning DAG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D4E2ADD-1AAB-FAEE-3459-48F4BAF0D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Automated Airflow DAG orchestrating data backfill, model training, and multi-stage hyperparameter tuning for optimal model selection.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9443-A69D-3E04-7925-EF70F70E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46" y="2078494"/>
            <a:ext cx="4216617" cy="939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75AC7-DA24-DAFD-0343-22040D03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262" y="2179672"/>
            <a:ext cx="4076910" cy="37974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926456E-365B-9AD6-BEAC-3E38FF2C5461}"/>
              </a:ext>
            </a:extLst>
          </p:cNvPr>
          <p:cNvSpPr txBox="1"/>
          <p:nvPr/>
        </p:nvSpPr>
        <p:spPr>
          <a:xfrm>
            <a:off x="535567" y="3919146"/>
            <a:ext cx="2607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Passes selected months through bronze – silver – gold ETLs</a:t>
            </a:r>
          </a:p>
          <a:p>
            <a:pPr algn="ctr"/>
            <a:r>
              <a:rPr lang="en-SG" sz="1400" dirty="0"/>
              <a:t>Stores data in </a:t>
            </a:r>
            <a:r>
              <a:rPr lang="en-SG" sz="1400" dirty="0" err="1"/>
              <a:t>datamart</a:t>
            </a:r>
            <a:endParaRPr lang="en-SG" sz="1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1FF7F8-3944-7EC5-629F-967221BA673E}"/>
              </a:ext>
            </a:extLst>
          </p:cNvPr>
          <p:cNvCxnSpPr>
            <a:cxnSpLocks/>
          </p:cNvCxnSpPr>
          <p:nvPr/>
        </p:nvCxnSpPr>
        <p:spPr>
          <a:xfrm>
            <a:off x="1828800" y="3052420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154249-3D2C-65E0-A25C-82427F9B9823}"/>
              </a:ext>
            </a:extLst>
          </p:cNvPr>
          <p:cNvSpPr/>
          <p:nvPr/>
        </p:nvSpPr>
        <p:spPr>
          <a:xfrm>
            <a:off x="1760008" y="293757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E5BB103-7A08-E0DB-E39F-84D1F76599A3}"/>
              </a:ext>
            </a:extLst>
          </p:cNvPr>
          <p:cNvSpPr/>
          <p:nvPr/>
        </p:nvSpPr>
        <p:spPr>
          <a:xfrm>
            <a:off x="1760008" y="3793437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584BAC-56C2-FBF4-1B20-7C61A704A4FD}"/>
              </a:ext>
            </a:extLst>
          </p:cNvPr>
          <p:cNvCxnSpPr>
            <a:cxnSpLocks/>
          </p:cNvCxnSpPr>
          <p:nvPr/>
        </p:nvCxnSpPr>
        <p:spPr>
          <a:xfrm>
            <a:off x="4039366" y="3052420"/>
            <a:ext cx="0" cy="20520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32F0CBC-968D-1AF6-2C33-311D34936870}"/>
              </a:ext>
            </a:extLst>
          </p:cNvPr>
          <p:cNvSpPr/>
          <p:nvPr/>
        </p:nvSpPr>
        <p:spPr>
          <a:xfrm>
            <a:off x="3970574" y="293757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CEECBA7-1FE7-E11F-CC1D-5D14908A891B}"/>
              </a:ext>
            </a:extLst>
          </p:cNvPr>
          <p:cNvSpPr/>
          <p:nvPr/>
        </p:nvSpPr>
        <p:spPr>
          <a:xfrm>
            <a:off x="3970574" y="5070210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EB321C-29BB-8D7D-888B-E75B70B19842}"/>
              </a:ext>
            </a:extLst>
          </p:cNvPr>
          <p:cNvSpPr txBox="1"/>
          <p:nvPr/>
        </p:nvSpPr>
        <p:spPr>
          <a:xfrm>
            <a:off x="2666799" y="5267183"/>
            <a:ext cx="2883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Runs 3-stage Hyperparameter Tuning + Feature Selection</a:t>
            </a:r>
          </a:p>
          <a:p>
            <a:pPr algn="ctr"/>
            <a:r>
              <a:rPr lang="en-SG" sz="1400" dirty="0"/>
              <a:t>Stores best model in model registry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CB5B48-4D8F-AF91-945E-FC5B8D5AFF42}"/>
              </a:ext>
            </a:extLst>
          </p:cNvPr>
          <p:cNvCxnSpPr>
            <a:cxnSpLocks/>
          </p:cNvCxnSpPr>
          <p:nvPr/>
        </p:nvCxnSpPr>
        <p:spPr>
          <a:xfrm>
            <a:off x="5951225" y="1936750"/>
            <a:ext cx="0" cy="52451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16B1DB-CB8E-AF51-8122-53EB75F5668D}"/>
              </a:ext>
            </a:extLst>
          </p:cNvPr>
          <p:cNvSpPr txBox="1"/>
          <p:nvPr/>
        </p:nvSpPr>
        <p:spPr>
          <a:xfrm>
            <a:off x="10631047" y="2495122"/>
            <a:ext cx="19987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To skip data pipeline ETL </a:t>
            </a:r>
          </a:p>
          <a:p>
            <a:r>
              <a:rPr lang="en-SG" sz="1300" dirty="0"/>
              <a:t>(if </a:t>
            </a:r>
            <a:r>
              <a:rPr lang="en-SG" sz="1300" dirty="0" err="1"/>
              <a:t>datamart</a:t>
            </a:r>
            <a:r>
              <a:rPr lang="en-SG" sz="1300" dirty="0"/>
              <a:t> already exists)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B1B396-8DA2-7F82-27FC-75067849B2DA}"/>
              </a:ext>
            </a:extLst>
          </p:cNvPr>
          <p:cNvSpPr txBox="1"/>
          <p:nvPr/>
        </p:nvSpPr>
        <p:spPr>
          <a:xfrm>
            <a:off x="10631047" y="3149655"/>
            <a:ext cx="8872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Project </a:t>
            </a:r>
            <a:r>
              <a:rPr lang="en-SG" sz="1300" dirty="0" err="1"/>
              <a:t>dir</a:t>
            </a:r>
            <a:endParaRPr lang="en-SG" sz="13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74605F-A2BF-C6AB-4EC4-C80ABA675EE7}"/>
              </a:ext>
            </a:extLst>
          </p:cNvPr>
          <p:cNvSpPr txBox="1"/>
          <p:nvPr/>
        </p:nvSpPr>
        <p:spPr>
          <a:xfrm>
            <a:off x="10631047" y="3604133"/>
            <a:ext cx="17597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Start month for ETL job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82163C-87A7-F552-A188-BAD2E2988424}"/>
              </a:ext>
            </a:extLst>
          </p:cNvPr>
          <p:cNvSpPr txBox="1"/>
          <p:nvPr/>
        </p:nvSpPr>
        <p:spPr>
          <a:xfrm>
            <a:off x="10631047" y="4058611"/>
            <a:ext cx="16928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End month for ETL job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8F924FB-11DA-87F0-FE3A-21DD0360CE40}"/>
              </a:ext>
            </a:extLst>
          </p:cNvPr>
          <p:cNvSpPr txBox="1"/>
          <p:nvPr/>
        </p:nvSpPr>
        <p:spPr>
          <a:xfrm>
            <a:off x="10631047" y="4513089"/>
            <a:ext cx="20481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Number of trials for stage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7C8EF1-BB79-19BD-8BE8-77D2049462BD}"/>
              </a:ext>
            </a:extLst>
          </p:cNvPr>
          <p:cNvSpPr txBox="1"/>
          <p:nvPr/>
        </p:nvSpPr>
        <p:spPr>
          <a:xfrm>
            <a:off x="10631047" y="4967567"/>
            <a:ext cx="20481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00" dirty="0"/>
              <a:t>Number of trials for stage 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BEF785-D50D-871E-1604-B5C1C5678682}"/>
              </a:ext>
            </a:extLst>
          </p:cNvPr>
          <p:cNvSpPr txBox="1"/>
          <p:nvPr/>
        </p:nvSpPr>
        <p:spPr>
          <a:xfrm>
            <a:off x="10631047" y="5422043"/>
            <a:ext cx="21220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/>
              <a:t>Number of folds for train/</a:t>
            </a:r>
            <a:r>
              <a:rPr lang="en-SG" sz="1300" dirty="0" err="1"/>
              <a:t>val</a:t>
            </a:r>
            <a:r>
              <a:rPr lang="en-SG" sz="1300" dirty="0"/>
              <a:t> </a:t>
            </a:r>
            <a:r>
              <a:rPr lang="en-SG" sz="1300" dirty="0" err="1"/>
              <a:t>crossfold</a:t>
            </a:r>
            <a:r>
              <a:rPr lang="en-SG" sz="1300" dirty="0"/>
              <a:t> validation</a:t>
            </a:r>
          </a:p>
        </p:txBody>
      </p:sp>
    </p:spTree>
    <p:extLst>
      <p:ext uri="{BB962C8B-B14F-4D97-AF65-F5344CB8AC3E}">
        <p14:creationId xmlns:p14="http://schemas.microsoft.com/office/powerpoint/2010/main" val="118069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005A2-161D-FD18-1EB5-6C79948A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575B-40A8-C811-77BD-9E41B300F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Inference, Monitoring, &amp; Governance DAG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582E06-5B08-94D4-7D2E-689A304A0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Automated Airflow DAG orchestrating model inference, performance monitoring, and governance alerts for continuous production assurance.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B03E1A-D32B-0439-D4F4-76334430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8" y="3395572"/>
            <a:ext cx="13133547" cy="921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DC0F78-A56B-E6DE-3AF7-928BD5D02AC9}"/>
              </a:ext>
            </a:extLst>
          </p:cNvPr>
          <p:cNvSpPr txBox="1"/>
          <p:nvPr/>
        </p:nvSpPr>
        <p:spPr>
          <a:xfrm>
            <a:off x="12113" y="5137828"/>
            <a:ext cx="2143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Pick the latest tuned model (or any manual user-input model path)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0AFE1E-E635-0125-75DF-36EE7E0031EB}"/>
              </a:ext>
            </a:extLst>
          </p:cNvPr>
          <p:cNvCxnSpPr>
            <a:cxnSpLocks/>
          </p:cNvCxnSpPr>
          <p:nvPr/>
        </p:nvCxnSpPr>
        <p:spPr>
          <a:xfrm>
            <a:off x="1015229" y="4316648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44A7F7E-72D7-D13C-6C8B-A896DEEAC75F}"/>
              </a:ext>
            </a:extLst>
          </p:cNvPr>
          <p:cNvSpPr/>
          <p:nvPr/>
        </p:nvSpPr>
        <p:spPr>
          <a:xfrm>
            <a:off x="946437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E11BB2-A903-06D9-5A49-46A0B06571AC}"/>
              </a:ext>
            </a:extLst>
          </p:cNvPr>
          <p:cNvSpPr/>
          <p:nvPr/>
        </p:nvSpPr>
        <p:spPr>
          <a:xfrm>
            <a:off x="946437" y="5057665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19EA21-6BC3-716F-50E3-A2E1D209A0A7}"/>
              </a:ext>
            </a:extLst>
          </p:cNvPr>
          <p:cNvCxnSpPr>
            <a:cxnSpLocks/>
          </p:cNvCxnSpPr>
          <p:nvPr/>
        </p:nvCxnSpPr>
        <p:spPr>
          <a:xfrm>
            <a:off x="2950046" y="4316648"/>
            <a:ext cx="0" cy="20520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A4913F8-19CD-3BCE-8715-D64D5BC3471A}"/>
              </a:ext>
            </a:extLst>
          </p:cNvPr>
          <p:cNvSpPr/>
          <p:nvPr/>
        </p:nvSpPr>
        <p:spPr>
          <a:xfrm>
            <a:off x="2881254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11DAD6-58DF-F157-11BD-FF2CA1ECDF8C}"/>
              </a:ext>
            </a:extLst>
          </p:cNvPr>
          <p:cNvSpPr/>
          <p:nvPr/>
        </p:nvSpPr>
        <p:spPr>
          <a:xfrm>
            <a:off x="2881254" y="633443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E39FF-0B0B-22FE-23CA-3D0EC671CEB5}"/>
              </a:ext>
            </a:extLst>
          </p:cNvPr>
          <p:cNvSpPr txBox="1"/>
          <p:nvPr/>
        </p:nvSpPr>
        <p:spPr>
          <a:xfrm>
            <a:off x="1878138" y="6472022"/>
            <a:ext cx="2143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Process the snapshot months to run inference on based on user-input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25B4DB-2A11-06DA-6F71-04201B100D73}"/>
              </a:ext>
            </a:extLst>
          </p:cNvPr>
          <p:cNvCxnSpPr>
            <a:cxnSpLocks/>
          </p:cNvCxnSpPr>
          <p:nvPr/>
        </p:nvCxnSpPr>
        <p:spPr>
          <a:xfrm>
            <a:off x="4817290" y="4316648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3DA6B34-5F53-A86C-7168-A4BCF33DC65C}"/>
              </a:ext>
            </a:extLst>
          </p:cNvPr>
          <p:cNvSpPr/>
          <p:nvPr/>
        </p:nvSpPr>
        <p:spPr>
          <a:xfrm>
            <a:off x="4748498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3F6F329-08F4-C03A-2C1A-20084FA9B5C9}"/>
              </a:ext>
            </a:extLst>
          </p:cNvPr>
          <p:cNvSpPr/>
          <p:nvPr/>
        </p:nvSpPr>
        <p:spPr>
          <a:xfrm>
            <a:off x="4748498" y="5057665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459631-FB96-7B28-DF30-1060902EE872}"/>
              </a:ext>
            </a:extLst>
          </p:cNvPr>
          <p:cNvCxnSpPr>
            <a:cxnSpLocks/>
          </p:cNvCxnSpPr>
          <p:nvPr/>
        </p:nvCxnSpPr>
        <p:spPr>
          <a:xfrm>
            <a:off x="8531878" y="4316648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2091A1B-FB45-C380-2BA8-54A68D7D4491}"/>
              </a:ext>
            </a:extLst>
          </p:cNvPr>
          <p:cNvSpPr/>
          <p:nvPr/>
        </p:nvSpPr>
        <p:spPr>
          <a:xfrm>
            <a:off x="8463086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879B8EA-2642-D75E-4173-6E745E6A166F}"/>
              </a:ext>
            </a:extLst>
          </p:cNvPr>
          <p:cNvSpPr/>
          <p:nvPr/>
        </p:nvSpPr>
        <p:spPr>
          <a:xfrm>
            <a:off x="8463086" y="5057665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CFCC7E-5477-981E-F33B-E64D1C1395A0}"/>
              </a:ext>
            </a:extLst>
          </p:cNvPr>
          <p:cNvCxnSpPr>
            <a:cxnSpLocks/>
          </p:cNvCxnSpPr>
          <p:nvPr/>
        </p:nvCxnSpPr>
        <p:spPr>
          <a:xfrm>
            <a:off x="12278379" y="4316648"/>
            <a:ext cx="0" cy="798438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6DACEF3F-B714-B638-70DD-C97F0C153B66}"/>
              </a:ext>
            </a:extLst>
          </p:cNvPr>
          <p:cNvSpPr/>
          <p:nvPr/>
        </p:nvSpPr>
        <p:spPr>
          <a:xfrm>
            <a:off x="12209587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5199527-0F88-1C87-2FC9-600CDE330BB1}"/>
              </a:ext>
            </a:extLst>
          </p:cNvPr>
          <p:cNvSpPr/>
          <p:nvPr/>
        </p:nvSpPr>
        <p:spPr>
          <a:xfrm>
            <a:off x="12209587" y="5057665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3C66F3-31EB-CD78-F57D-0A7FDF0E106B}"/>
              </a:ext>
            </a:extLst>
          </p:cNvPr>
          <p:cNvSpPr txBox="1"/>
          <p:nvPr/>
        </p:nvSpPr>
        <p:spPr>
          <a:xfrm>
            <a:off x="3155889" y="5129645"/>
            <a:ext cx="34404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Pass new snapshot months through bronze – silver – gold ETL </a:t>
            </a:r>
          </a:p>
          <a:p>
            <a:pPr algn="ctr"/>
            <a:r>
              <a:rPr lang="en-SG" sz="1400" dirty="0"/>
              <a:t>Then pass to model for inference</a:t>
            </a:r>
          </a:p>
          <a:p>
            <a:pPr algn="ctr"/>
            <a:r>
              <a:rPr lang="en-SG" sz="1400" dirty="0"/>
              <a:t>Dynamic task generation based on number of snapshot months for inference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F1CB16-2F2D-FF84-5468-C38C830EB317}"/>
              </a:ext>
            </a:extLst>
          </p:cNvPr>
          <p:cNvCxnSpPr>
            <a:cxnSpLocks/>
          </p:cNvCxnSpPr>
          <p:nvPr/>
        </p:nvCxnSpPr>
        <p:spPr>
          <a:xfrm>
            <a:off x="6674583" y="4316648"/>
            <a:ext cx="0" cy="20520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387372C-DBFB-9939-DD93-A161D53C1839}"/>
              </a:ext>
            </a:extLst>
          </p:cNvPr>
          <p:cNvSpPr/>
          <p:nvPr/>
        </p:nvSpPr>
        <p:spPr>
          <a:xfrm>
            <a:off x="6605791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B8B595-2430-0DA5-528D-B2FC84A6E474}"/>
              </a:ext>
            </a:extLst>
          </p:cNvPr>
          <p:cNvSpPr/>
          <p:nvPr/>
        </p:nvSpPr>
        <p:spPr>
          <a:xfrm>
            <a:off x="6605791" y="633443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5F550F7-8038-2713-9552-8E74F1CBAE6B}"/>
              </a:ext>
            </a:extLst>
          </p:cNvPr>
          <p:cNvCxnSpPr>
            <a:cxnSpLocks/>
          </p:cNvCxnSpPr>
          <p:nvPr/>
        </p:nvCxnSpPr>
        <p:spPr>
          <a:xfrm>
            <a:off x="10526756" y="4316648"/>
            <a:ext cx="0" cy="205200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B278FB3-30EA-7B0A-99F9-EBA740ADFDBA}"/>
              </a:ext>
            </a:extLst>
          </p:cNvPr>
          <p:cNvSpPr/>
          <p:nvPr/>
        </p:nvSpPr>
        <p:spPr>
          <a:xfrm>
            <a:off x="10457964" y="4201806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B0C0ABE-761F-C46C-D757-23E0AF4C2979}"/>
              </a:ext>
            </a:extLst>
          </p:cNvPr>
          <p:cNvSpPr/>
          <p:nvPr/>
        </p:nvSpPr>
        <p:spPr>
          <a:xfrm>
            <a:off x="10457964" y="6334438"/>
            <a:ext cx="137584" cy="1375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54C4D8-6A7A-C4BA-7215-FD395CF9FDDF}"/>
              </a:ext>
            </a:extLst>
          </p:cNvPr>
          <p:cNvSpPr txBox="1"/>
          <p:nvPr/>
        </p:nvSpPr>
        <p:spPr>
          <a:xfrm>
            <a:off x="5627813" y="6472022"/>
            <a:ext cx="2143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Evaluate predictions against actual labels Calculate AUC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2FBAE-B238-C69D-FAD3-8056653D928B}"/>
              </a:ext>
            </a:extLst>
          </p:cNvPr>
          <p:cNvSpPr txBox="1"/>
          <p:nvPr/>
        </p:nvSpPr>
        <p:spPr>
          <a:xfrm>
            <a:off x="7193422" y="5129645"/>
            <a:ext cx="2589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Aggregate predictions results from various inference months into a single </a:t>
            </a:r>
            <a:r>
              <a:rPr lang="en-SG" sz="1400" dirty="0" err="1"/>
              <a:t>dataframe</a:t>
            </a:r>
            <a:endParaRPr lang="en-SG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493185-3EA9-D13D-79E8-CF94E35C578D}"/>
              </a:ext>
            </a:extLst>
          </p:cNvPr>
          <p:cNvSpPr txBox="1"/>
          <p:nvPr/>
        </p:nvSpPr>
        <p:spPr>
          <a:xfrm>
            <a:off x="8908381" y="6472022"/>
            <a:ext cx="3236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Generate </a:t>
            </a:r>
            <a:r>
              <a:rPr lang="en-SG" sz="1400" dirty="0" err="1"/>
              <a:t>plotly</a:t>
            </a:r>
            <a:r>
              <a:rPr lang="en-SG" sz="1400" dirty="0"/>
              <a:t> HTML monitoring report</a:t>
            </a:r>
          </a:p>
          <a:p>
            <a:pPr marL="342900" indent="-342900">
              <a:buAutoNum type="arabicParenR"/>
            </a:pPr>
            <a:r>
              <a:rPr lang="en-SG" sz="1400" dirty="0"/>
              <a:t>Overall Summary</a:t>
            </a:r>
          </a:p>
          <a:p>
            <a:pPr marL="342900" indent="-342900">
              <a:buAutoNum type="arabicParenR"/>
            </a:pPr>
            <a:r>
              <a:rPr lang="en-SG" sz="1400" dirty="0"/>
              <a:t>Model AUC performance trend</a:t>
            </a:r>
          </a:p>
          <a:p>
            <a:pPr marL="342900" indent="-342900">
              <a:buAutoNum type="arabicParenR"/>
            </a:pPr>
            <a:r>
              <a:rPr lang="en-SG" sz="1400" dirty="0"/>
              <a:t>Feature Drift Monitoring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01AC1C-F1CE-1B4A-E1BA-1FC9612A4426}"/>
              </a:ext>
            </a:extLst>
          </p:cNvPr>
          <p:cNvSpPr txBox="1"/>
          <p:nvPr/>
        </p:nvSpPr>
        <p:spPr>
          <a:xfrm>
            <a:off x="11124431" y="5197393"/>
            <a:ext cx="2315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Generate simulated email alert HTML report with alert and attaches relevant plots</a:t>
            </a:r>
          </a:p>
          <a:p>
            <a:pPr algn="ctr"/>
            <a:r>
              <a:rPr lang="en-SG" sz="1400" dirty="0"/>
              <a:t>3 Level Alert Structure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0E83598-CDE5-858D-AF5D-2B1FAAF8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510"/>
          <a:stretch>
            <a:fillRect/>
          </a:stretch>
        </p:blipFill>
        <p:spPr>
          <a:xfrm>
            <a:off x="517780" y="1766014"/>
            <a:ext cx="3006885" cy="121624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6B5AE10-7D1F-F670-CA2C-C15B7149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490"/>
          <a:stretch>
            <a:fillRect/>
          </a:stretch>
        </p:blipFill>
        <p:spPr>
          <a:xfrm>
            <a:off x="8117546" y="1996325"/>
            <a:ext cx="3006885" cy="975568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C11481-65B1-AB2A-C826-D8F8CB657BBA}"/>
              </a:ext>
            </a:extLst>
          </p:cNvPr>
          <p:cNvCxnSpPr>
            <a:cxnSpLocks/>
          </p:cNvCxnSpPr>
          <p:nvPr/>
        </p:nvCxnSpPr>
        <p:spPr>
          <a:xfrm>
            <a:off x="132948" y="3289300"/>
            <a:ext cx="13329237" cy="0"/>
          </a:xfrm>
          <a:prstGeom prst="line">
            <a:avLst/>
          </a:prstGeom>
          <a:ln w="38100">
            <a:solidFill>
              <a:srgbClr val="0174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A038A3F-02C7-A11A-5DEF-C6861BAD72C4}"/>
              </a:ext>
            </a:extLst>
          </p:cNvPr>
          <p:cNvSpPr txBox="1"/>
          <p:nvPr/>
        </p:nvSpPr>
        <p:spPr>
          <a:xfrm>
            <a:off x="3749343" y="1995539"/>
            <a:ext cx="411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Selector to choose latest model for inference (or manual input)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ADD428-8AEE-E31A-5FE9-3A7419F99234}"/>
              </a:ext>
            </a:extLst>
          </p:cNvPr>
          <p:cNvSpPr txBox="1"/>
          <p:nvPr/>
        </p:nvSpPr>
        <p:spPr>
          <a:xfrm>
            <a:off x="3749343" y="2377487"/>
            <a:ext cx="2499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If manual input, enter model </a:t>
            </a:r>
            <a:r>
              <a:rPr lang="en-SG" sz="1200" dirty="0" err="1"/>
              <a:t>dir</a:t>
            </a:r>
            <a:r>
              <a:rPr lang="en-SG" sz="1200" dirty="0"/>
              <a:t> here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C83CC-3E90-7011-91D9-36BEBEAF019B}"/>
              </a:ext>
            </a:extLst>
          </p:cNvPr>
          <p:cNvSpPr txBox="1"/>
          <p:nvPr/>
        </p:nvSpPr>
        <p:spPr>
          <a:xfrm>
            <a:off x="3751533" y="2759435"/>
            <a:ext cx="1167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Project root </a:t>
            </a:r>
            <a:r>
              <a:rPr lang="en-SG" sz="1200" dirty="0" err="1"/>
              <a:t>dir</a:t>
            </a:r>
            <a:r>
              <a:rPr lang="en-SG" sz="1200" dirty="0"/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214060-185B-A8E5-C492-46BE3D3D0D98}"/>
              </a:ext>
            </a:extLst>
          </p:cNvPr>
          <p:cNvSpPr txBox="1"/>
          <p:nvPr/>
        </p:nvSpPr>
        <p:spPr>
          <a:xfrm>
            <a:off x="11546966" y="1995539"/>
            <a:ext cx="1513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Simluated alert email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890C41-9532-749C-E911-80B1895A8CB1}"/>
              </a:ext>
            </a:extLst>
          </p:cNvPr>
          <p:cNvSpPr txBox="1"/>
          <p:nvPr/>
        </p:nvSpPr>
        <p:spPr>
          <a:xfrm>
            <a:off x="11546966" y="2377487"/>
            <a:ext cx="1632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Classification threshold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1F2A99-3C97-31E4-22D3-EBF135E96F53}"/>
              </a:ext>
            </a:extLst>
          </p:cNvPr>
          <p:cNvSpPr txBox="1"/>
          <p:nvPr/>
        </p:nvSpPr>
        <p:spPr>
          <a:xfrm>
            <a:off x="11549156" y="2759435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Inference month to run</a:t>
            </a:r>
          </a:p>
          <a:p>
            <a:r>
              <a:rPr lang="en-SG" sz="1200" dirty="0"/>
              <a:t>(Use 2024-12-01 for demo)</a:t>
            </a:r>
          </a:p>
        </p:txBody>
      </p:sp>
    </p:spTree>
    <p:extLst>
      <p:ext uri="{BB962C8B-B14F-4D97-AF65-F5344CB8AC3E}">
        <p14:creationId xmlns:p14="http://schemas.microsoft.com/office/powerpoint/2010/main" val="239931411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Mark Nold - Business Template">
      <a:dk1>
        <a:srgbClr val="000000"/>
      </a:dk1>
      <a:lt1>
        <a:srgbClr val="FFFFFF"/>
      </a:lt1>
      <a:dk2>
        <a:srgbClr val="D10000"/>
      </a:dk2>
      <a:lt2>
        <a:srgbClr val="E8D9A5"/>
      </a:lt2>
      <a:accent1>
        <a:srgbClr val="0265C7"/>
      </a:accent1>
      <a:accent2>
        <a:srgbClr val="FB8400"/>
      </a:accent2>
      <a:accent3>
        <a:srgbClr val="88C524"/>
      </a:accent3>
      <a:accent4>
        <a:srgbClr val="710AB6"/>
      </a:accent4>
      <a:accent5>
        <a:srgbClr val="48BFB3"/>
      </a:accent5>
      <a:accent6>
        <a:srgbClr val="FFBA06"/>
      </a:accent6>
      <a:hlink>
        <a:srgbClr val="0464C6"/>
      </a:hlink>
      <a:folHlink>
        <a:srgbClr val="B076D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k Nold Custom Theme" id="{04A5AC6E-8765-4B41-9628-515547FF1675}" vid="{FE1B8802-C863-654D-B1CB-B64BED7441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Mark Nold Custom Theme</Template>
  <TotalTime>82562</TotalTime>
  <Words>2606</Words>
  <Application>Microsoft Office PowerPoint</Application>
  <PresentationFormat>Custom</PresentationFormat>
  <Paragraphs>315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Futura Medium</vt:lpstr>
      <vt:lpstr>Wingdings</vt:lpstr>
      <vt:lpstr>Title Slide</vt:lpstr>
      <vt:lpstr>PowerPoint Presentation</vt:lpstr>
      <vt:lpstr>Executive Summary</vt:lpstr>
      <vt:lpstr>Overall Architecture</vt:lpstr>
      <vt:lpstr>Data Splitting Strategy</vt:lpstr>
      <vt:lpstr>Model Training &amp; Tuning</vt:lpstr>
      <vt:lpstr>Model Monitoring</vt:lpstr>
      <vt:lpstr>Model Governance</vt:lpstr>
      <vt:lpstr>Model Training &amp; Tuning DAG</vt:lpstr>
      <vt:lpstr>Model Inference, Monitoring, &amp; Governance DAG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nold</dc:creator>
  <cp:lastModifiedBy>LIM Kai Zhuo</cp:lastModifiedBy>
  <cp:revision>231</cp:revision>
  <cp:lastPrinted>2025-10-20T14:32:37Z</cp:lastPrinted>
  <dcterms:created xsi:type="dcterms:W3CDTF">2023-11-21T01:56:51Z</dcterms:created>
  <dcterms:modified xsi:type="dcterms:W3CDTF">2025-11-09T09:23:28Z</dcterms:modified>
</cp:coreProperties>
</file>